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6" r:id="rId3"/>
    <p:sldMasterId id="2147483708" r:id="rId4"/>
    <p:sldMasterId id="2147483720" r:id="rId5"/>
    <p:sldMasterId id="2147483732" r:id="rId6"/>
    <p:sldMasterId id="2147483744" r:id="rId7"/>
    <p:sldMasterId id="2147483756" r:id="rId8"/>
    <p:sldMasterId id="2147483768" r:id="rId9"/>
    <p:sldMasterId id="2147483780" r:id="rId10"/>
  </p:sldMasterIdLst>
  <p:notesMasterIdLst>
    <p:notesMasterId r:id="rId148"/>
  </p:notesMasterIdLst>
  <p:sldIdLst>
    <p:sldId id="257" r:id="rId11"/>
    <p:sldId id="256" r:id="rId12"/>
    <p:sldId id="318" r:id="rId13"/>
    <p:sldId id="259"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15" r:id="rId78"/>
    <p:sldId id="416" r:id="rId79"/>
    <p:sldId id="417" r:id="rId80"/>
    <p:sldId id="418" r:id="rId81"/>
    <p:sldId id="419" r:id="rId82"/>
    <p:sldId id="420" r:id="rId83"/>
    <p:sldId id="421" r:id="rId84"/>
    <p:sldId id="422" r:id="rId85"/>
    <p:sldId id="423" r:id="rId86"/>
    <p:sldId id="38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68" r:id="rId132"/>
    <p:sldId id="469" r:id="rId133"/>
    <p:sldId id="470" r:id="rId134"/>
    <p:sldId id="471" r:id="rId135"/>
    <p:sldId id="472" r:id="rId136"/>
    <p:sldId id="473" r:id="rId137"/>
    <p:sldId id="474" r:id="rId138"/>
    <p:sldId id="475" r:id="rId139"/>
    <p:sldId id="476" r:id="rId140"/>
    <p:sldId id="477" r:id="rId141"/>
    <p:sldId id="478" r:id="rId142"/>
    <p:sldId id="479" r:id="rId143"/>
    <p:sldId id="480" r:id="rId144"/>
    <p:sldId id="481" r:id="rId145"/>
    <p:sldId id="482" r:id="rId146"/>
    <p:sldId id="366" r:id="rId1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69" d="100"/>
          <a:sy n="69" d="100"/>
        </p:scale>
        <p:origin x="13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viewProps" Target="viewProps.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44F18-3DF2-4186-BABB-E1A4CCC807DA}" type="datetimeFigureOut">
              <a:rPr lang="en-AU" smtClean="0"/>
              <a:t>13/04/2021</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21113-94DD-4308-9338-15287B0950A2}" type="slidenum">
              <a:rPr lang="en-AU" smtClean="0"/>
              <a:t>‹#›</a:t>
            </a:fld>
            <a:endParaRPr lang="en-AU"/>
          </a:p>
        </p:txBody>
      </p:sp>
    </p:spTree>
    <p:extLst>
      <p:ext uri="{BB962C8B-B14F-4D97-AF65-F5344CB8AC3E}">
        <p14:creationId xmlns:p14="http://schemas.microsoft.com/office/powerpoint/2010/main" val="1942100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noRot="1" noChangeAspect="1"/>
          </p:cNvSpPr>
          <p:nvPr>
            <p:ph type="sldImg"/>
          </p:nvPr>
        </p:nvSpPr>
        <p:spPr>
          <a:xfrm>
            <a:off x="1143000" y="685800"/>
            <a:ext cx="4572000" cy="3429000"/>
          </a:xfrm>
          <a:prstGeom prst="rect">
            <a:avLst/>
          </a:prstGeom>
        </p:spPr>
      </p:sp>
      <p:sp>
        <p:nvSpPr>
          <p:cNvPr id="355" name="PlaceHolder 2"/>
          <p:cNvSpPr>
            <a:spLocks noGrp="1"/>
          </p:cNvSpPr>
          <p:nvPr>
            <p:ph type="body"/>
          </p:nvPr>
        </p:nvSpPr>
        <p:spPr>
          <a:xfrm>
            <a:off x="685800" y="4343400"/>
            <a:ext cx="5486040" cy="4114440"/>
          </a:xfrm>
          <a:prstGeom prst="rect">
            <a:avLst/>
          </a:prstGeom>
        </p:spPr>
        <p:txBody>
          <a:bodyPr>
            <a:noAutofit/>
          </a:bodyPr>
          <a:lstStyle/>
          <a:p>
            <a:pPr>
              <a:lnSpc>
                <a:spcPct val="100000"/>
              </a:lnSpc>
            </a:pPr>
            <a:r>
              <a:rPr lang="en-US" sz="1200" b="0" strike="noStrike" spc="-1">
                <a:solidFill>
                  <a:srgbClr val="000000"/>
                </a:solidFill>
                <a:latin typeface="Calibri"/>
                <a:ea typeface="Calibri"/>
              </a:rPr>
              <a:t>You’re going to want load in sprites. But only want to do it once.</a:t>
            </a:r>
            <a:endParaRPr lang="en-US" sz="1200" b="0" strike="noStrike" spc="-1">
              <a:latin typeface="Arial"/>
            </a:endParaRPr>
          </a:p>
        </p:txBody>
      </p:sp>
      <p:sp>
        <p:nvSpPr>
          <p:cNvPr id="356" name="TextShape 3"/>
          <p:cNvSpPr txBox="1"/>
          <p:nvPr/>
        </p:nvSpPr>
        <p:spPr>
          <a:xfrm>
            <a:off x="3884760" y="8685360"/>
            <a:ext cx="2971440" cy="456840"/>
          </a:xfrm>
          <a:prstGeom prst="rect">
            <a:avLst/>
          </a:prstGeom>
          <a:noFill/>
          <a:ln>
            <a:noFill/>
          </a:ln>
        </p:spPr>
        <p:txBody>
          <a:bodyPr anchor="b">
            <a:noAutofit/>
          </a:bodyPr>
          <a:lstStyle/>
          <a:p>
            <a:pPr algn="r">
              <a:lnSpc>
                <a:spcPct val="100000"/>
              </a:lnSpc>
            </a:pPr>
            <a:fld id="{A7CBD887-E7B5-4C6F-947C-1DD75535E4AB}" type="slidenum">
              <a:rPr lang="en-US" sz="1200" b="0" strike="noStrike" spc="-1">
                <a:solidFill>
                  <a:srgbClr val="000000"/>
                </a:solidFill>
                <a:latin typeface="Calibri"/>
                <a:ea typeface="Calibri"/>
              </a:rPr>
              <a:t>55</a:t>
            </a:fld>
            <a:endParaRPr lang="en-US" sz="1200" b="0" strike="noStrike" spc="-1">
              <a:latin typeface="Times New Roman"/>
            </a:endParaRPr>
          </a:p>
        </p:txBody>
      </p:sp>
    </p:spTree>
    <p:extLst>
      <p:ext uri="{BB962C8B-B14F-4D97-AF65-F5344CB8AC3E}">
        <p14:creationId xmlns:p14="http://schemas.microsoft.com/office/powerpoint/2010/main" val="2498877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23766B91-7134-43E5-8E94-1086C6945587}" type="slidenum">
              <a:rPr>
                <a:solidFill>
                  <a:prstClr val="black"/>
                </a:solidFill>
              </a:rPr>
              <a:pPr/>
              <a:t>91</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71145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501D4986-A3B9-459B-B889-6C90FC4DDF2A}" type="slidenum">
              <a:rPr>
                <a:solidFill>
                  <a:prstClr val="black"/>
                </a:solidFill>
              </a:rPr>
              <a:pPr/>
              <a:t>92</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955142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C3CF424E-E7EB-4D84-85AC-115984F30B4D}" type="slidenum">
              <a:rPr>
                <a:solidFill>
                  <a:prstClr val="black"/>
                </a:solidFill>
              </a:rPr>
              <a:pPr/>
              <a:t>93</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608905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B5BA99BE-A6C3-4ED2-B1D9-D964698E6237}" type="slidenum">
              <a:rPr>
                <a:solidFill>
                  <a:prstClr val="black"/>
                </a:solidFill>
              </a:rPr>
              <a:pPr/>
              <a:t>95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3603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4BD622B-2DF0-40F3-A7FC-A42F96D74342}" type="slidenum">
              <a:rPr>
                <a:solidFill>
                  <a:prstClr val="black"/>
                </a:solidFill>
              </a:rPr>
              <a:pPr/>
              <a:t>96</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6632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B077F606-E54A-4273-8323-B7D4A36DDFDA}" type="slidenum">
              <a:rPr>
                <a:solidFill>
                  <a:prstClr val="black"/>
                </a:solidFill>
              </a:rPr>
              <a:pPr/>
              <a:t>97</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856276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563AFF2-64A6-429B-A21C-9E6467352114}" type="slidenum">
              <a:rPr>
                <a:solidFill>
                  <a:prstClr val="black"/>
                </a:solidFill>
              </a:rPr>
              <a:pPr/>
              <a:t>98</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222180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C316E68E-2ACF-4688-88C2-83CB2D29F7D7}" type="slidenum">
              <a:rPr>
                <a:solidFill>
                  <a:prstClr val="black"/>
                </a:solidFill>
              </a:rPr>
              <a:pPr/>
              <a:t>99</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57233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80F96C27-73D3-46C9-B8C5-45AC08D4B2EC}" type="slidenum">
              <a:rPr>
                <a:solidFill>
                  <a:prstClr val="black"/>
                </a:solidFill>
              </a:rPr>
              <a:pPr/>
              <a:t>100</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6842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1D60796-F71E-4CA7-A9C2-5A94B90278BE}" type="slidenum">
              <a:rPr>
                <a:solidFill>
                  <a:prstClr val="black"/>
                </a:solidFill>
              </a:rPr>
              <a:pPr/>
              <a:t>101</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29758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0999C36-0FFA-4EF7-B5CB-58F365E5F542}" type="slidenum">
              <a:rPr>
                <a:solidFill>
                  <a:prstClr val="black"/>
                </a:solidFill>
              </a:rPr>
              <a:pPr/>
              <a:t>83</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44755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F7A6F3E-CA1E-4877-9AA6-D0C9B9363603}" type="slidenum">
              <a:rPr>
                <a:solidFill>
                  <a:prstClr val="black"/>
                </a:solidFill>
              </a:rPr>
              <a:pPr/>
              <a:t>102</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837885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CDE67ACE-D61C-4190-B23B-312648BEF7F9}" type="slidenum">
              <a:rPr>
                <a:solidFill>
                  <a:prstClr val="black"/>
                </a:solidFill>
              </a:rPr>
              <a:pPr/>
              <a:t>103</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527956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A0AC6319-66AC-42CD-83D5-1A2F59083C7A}" type="slidenum">
              <a:rPr>
                <a:solidFill>
                  <a:prstClr val="black"/>
                </a:solidFill>
              </a:rPr>
              <a:pPr/>
              <a:t>104</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59901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D06B33EA-94C7-4F90-AE79-50C0CD6AAAC4}" type="slidenum">
              <a:rPr>
                <a:solidFill>
                  <a:prstClr val="black"/>
                </a:solidFill>
              </a:rPr>
              <a:pPr/>
              <a:t>105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199882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38352393-0D8A-4F0B-B681-93B562D21417}" type="slidenum">
              <a:rPr>
                <a:solidFill>
                  <a:prstClr val="black"/>
                </a:solidFill>
              </a:rPr>
              <a:pPr/>
              <a:t>106</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410359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8700CEA-6DFF-41DF-B537-4B848539EAAC}" type="slidenum">
              <a:rPr>
                <a:solidFill>
                  <a:prstClr val="black"/>
                </a:solidFill>
              </a:rPr>
              <a:pPr/>
              <a:t>107</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240248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A884915C-2FC5-4C21-B428-C53D0C19C92A}" type="slidenum">
              <a:rPr>
                <a:solidFill>
                  <a:prstClr val="black"/>
                </a:solidFill>
              </a:rPr>
              <a:pPr/>
              <a:t>108</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939533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F64DC002-F6BB-4BB3-A02F-A909F8E2E06B}" type="slidenum">
              <a:rPr>
                <a:solidFill>
                  <a:prstClr val="black"/>
                </a:solidFill>
              </a:rPr>
              <a:pPr/>
              <a:t>109</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950564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1DB14DF1-8F62-4AC9-B474-A1E0595AA4AB}" type="slidenum">
              <a:rPr>
                <a:solidFill>
                  <a:prstClr val="black"/>
                </a:solidFill>
              </a:rPr>
              <a:pPr/>
              <a:t>110</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87545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8DD74917-BB6B-4680-B11D-D39F8934F2B2}" type="slidenum">
              <a:rPr>
                <a:solidFill>
                  <a:prstClr val="black"/>
                </a:solidFill>
              </a:rPr>
              <a:pPr/>
              <a:t>111</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06704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0EF0CCC-7B59-4929-9336-D5B94834C66B}" type="slidenum">
              <a:rPr>
                <a:solidFill>
                  <a:prstClr val="black"/>
                </a:solidFill>
              </a:rPr>
              <a:pPr/>
              <a:t>84</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0442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9DDEBBE4-B47B-41A0-B7F0-0873E7D7F074}" type="slidenum">
              <a:rPr>
                <a:solidFill>
                  <a:prstClr val="black"/>
                </a:solidFill>
              </a:rPr>
              <a:pPr/>
              <a:t>112</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123990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853DBDE-9563-4142-96FE-9F713A9086CF}" type="slidenum">
              <a:rPr>
                <a:solidFill>
                  <a:prstClr val="black"/>
                </a:solidFill>
              </a:rPr>
              <a:pPr/>
              <a:t>113</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581999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748BE80-E012-48C3-902F-37D65618A299}" type="slidenum">
              <a:rPr>
                <a:solidFill>
                  <a:prstClr val="black"/>
                </a:solidFill>
              </a:rPr>
              <a:pPr/>
              <a:t>114</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498719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6044AA2-3038-4DB9-A4D0-97821126199F}" type="slidenum">
              <a:rPr>
                <a:solidFill>
                  <a:prstClr val="black"/>
                </a:solidFill>
              </a:rPr>
              <a:pPr/>
              <a:t>115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301266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3FF4C6F7-3D5C-4C69-BA26-B1712B275232}" type="slidenum">
              <a:rPr>
                <a:solidFill>
                  <a:prstClr val="black"/>
                </a:solidFill>
              </a:rPr>
              <a:pPr/>
              <a:t>116</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60975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F922091F-C14B-45F4-8834-4AF8C2827486}" type="slidenum">
              <a:rPr>
                <a:solidFill>
                  <a:prstClr val="black"/>
                </a:solidFill>
              </a:rPr>
              <a:pPr/>
              <a:t>117</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029558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82DC4251-9641-4119-A2B7-9E0404F63142}" type="slidenum">
              <a:rPr>
                <a:solidFill>
                  <a:prstClr val="black"/>
                </a:solidFill>
              </a:rPr>
              <a:pPr/>
              <a:t>118</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4238387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22B04084-6731-491F-83EB-A20045A965A8}" type="slidenum">
              <a:rPr>
                <a:solidFill>
                  <a:prstClr val="black"/>
                </a:solidFill>
              </a:rPr>
              <a:pPr/>
              <a:t>119</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574888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58638602-3DB3-4EBD-A0E1-7E7184347FDE}" type="slidenum">
              <a:rPr>
                <a:solidFill>
                  <a:prstClr val="black"/>
                </a:solidFill>
              </a:rPr>
              <a:pPr/>
              <a:t>120</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366963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6F98767F-1188-4F2F-8B95-F012467921CA}" type="slidenum">
              <a:rPr>
                <a:solidFill>
                  <a:prstClr val="black"/>
                </a:solidFill>
              </a:rPr>
              <a:pPr/>
              <a:t>121</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54798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A2288181-C9AF-4302-9FDC-FB80F4EDB2CB}" type="slidenum">
              <a:rPr>
                <a:solidFill>
                  <a:prstClr val="black"/>
                </a:solidFill>
              </a:rPr>
              <a:pPr/>
              <a:t>85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503355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A0AE4A68-1BB5-4112-AF19-D819B4C08C4B}" type="slidenum">
              <a:rPr>
                <a:solidFill>
                  <a:prstClr val="black"/>
                </a:solidFill>
              </a:rPr>
              <a:pPr/>
              <a:t>122</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541983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7BF7B05-13E0-443D-82F9-25E35074EDC8}" type="slidenum">
              <a:rPr>
                <a:solidFill>
                  <a:prstClr val="black"/>
                </a:solidFill>
              </a:rPr>
              <a:pPr/>
              <a:t>123</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667757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D4AB32F8-1B56-44C6-B437-D6879E1CFB58}" type="slidenum">
              <a:rPr>
                <a:solidFill>
                  <a:prstClr val="black"/>
                </a:solidFill>
              </a:rPr>
              <a:pPr/>
              <a:t>124</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967652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9B4488EC-62E4-4B29-8532-07AF8A7F9B0A}" type="slidenum">
              <a:rPr>
                <a:solidFill>
                  <a:prstClr val="black"/>
                </a:solidFill>
              </a:rPr>
              <a:pPr/>
              <a:t>125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058119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876A9B3-02ED-499E-8BB7-41238DBDB8B7}" type="slidenum">
              <a:rPr>
                <a:solidFill>
                  <a:prstClr val="black"/>
                </a:solidFill>
              </a:rPr>
              <a:pPr/>
              <a:t>126</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596878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F0F979FF-60F4-43F8-A829-7BCE3B828C53}" type="slidenum">
              <a:rPr>
                <a:solidFill>
                  <a:prstClr val="black"/>
                </a:solidFill>
              </a:rPr>
              <a:pPr/>
              <a:t>127</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180277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1E91AAC0-640A-4CDD-8F17-93DC3DF01DD7}" type="slidenum">
              <a:rPr>
                <a:solidFill>
                  <a:prstClr val="black"/>
                </a:solidFill>
              </a:rPr>
              <a:pPr/>
              <a:t>129</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22539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6F7A45AA-08E8-4BCC-922C-31B5D89BA039}" type="slidenum">
              <a:rPr>
                <a:solidFill>
                  <a:prstClr val="black"/>
                </a:solidFill>
              </a:rPr>
              <a:pPr/>
              <a:t>130</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287611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ED1616E-E68E-4ADA-8742-354548E9FAC5}" type="slidenum">
              <a:rPr>
                <a:solidFill>
                  <a:prstClr val="black"/>
                </a:solidFill>
              </a:rPr>
              <a:pPr/>
              <a:t>131</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23206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C3385AB-FA45-4F9D-9EC7-A4B7487A182A}" type="slidenum">
              <a:rPr>
                <a:solidFill>
                  <a:prstClr val="black"/>
                </a:solidFill>
              </a:rPr>
              <a:pPr/>
              <a:t>132</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0572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508EF4B-A972-4E5F-81D5-7E5EC01A38EA}" type="slidenum">
              <a:rPr>
                <a:solidFill>
                  <a:prstClr val="black"/>
                </a:solidFill>
              </a:rPr>
              <a:pPr/>
              <a:t>86</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5105379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E89B7CC-1DE2-4A09-9EE2-622112548E0C}" type="slidenum">
              <a:rPr>
                <a:solidFill>
                  <a:prstClr val="black"/>
                </a:solidFill>
              </a:rPr>
              <a:pPr/>
              <a:t>133</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67652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32B1AF2-268C-4626-AB47-BA14FFCAA6F1}" type="slidenum">
              <a:rPr>
                <a:solidFill>
                  <a:prstClr val="black"/>
                </a:solidFill>
              </a:rPr>
              <a:pPr/>
              <a:t>134</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571789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142A2BCC-9690-47BD-A895-2542FBB09D7F}" type="slidenum">
              <a:rPr>
                <a:solidFill>
                  <a:prstClr val="black"/>
                </a:solidFill>
              </a:rPr>
              <a:pPr/>
              <a:t>135</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695776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A0A5790-59D6-4D49-A652-CDDC63A83741}" type="slidenum">
              <a:rPr>
                <a:solidFill>
                  <a:prstClr val="black"/>
                </a:solidFill>
              </a:rPr>
              <a:pPr/>
              <a:t>136</a:t>
            </a:fld>
            <a:endParaRPr>
              <a:solidFill>
                <a:prstClr val="black"/>
              </a:solidFill>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9530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A201EE0B-B12C-4D11-8833-B32A54466F68}" type="slidenum">
              <a:rPr>
                <a:solidFill>
                  <a:prstClr val="black"/>
                </a:solidFill>
              </a:rPr>
              <a:pPr/>
              <a:t>87</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4226217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7D965B18-485B-4BEE-98B3-697C19899772}" type="slidenum">
              <a:rPr>
                <a:solidFill>
                  <a:prstClr val="black"/>
                </a:solidFill>
              </a:rPr>
              <a:pPr/>
              <a:t>88</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6439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412AD140-6B19-43CD-8FCC-F98ADAB3BFB8}" type="slidenum">
              <a:rPr>
                <a:solidFill>
                  <a:prstClr val="black"/>
                </a:solidFill>
              </a:rPr>
              <a:pPr/>
              <a:t>89</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93128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vert="horz" lIns="0" tIns="0" rIns="0" bIns="0" anchor="b" anchorCtr="0">
            <a:noAutofit/>
          </a:bodyPr>
          <a:lstStyle/>
          <a:p>
            <a:fld id="{0FBE2B8C-0828-433B-8F84-4841EA8F82E2}" type="slidenum">
              <a:rPr>
                <a:solidFill>
                  <a:prstClr val="black"/>
                </a:solidFill>
              </a:rPr>
              <a:pPr/>
              <a:t>90</a:t>
            </a:fld>
            <a:endParaRPr>
              <a:solidFill>
                <a:prstClr val="black"/>
              </a:solidFill>
            </a:endParaRPr>
          </a:p>
        </p:txBody>
      </p:sp>
      <p:sp>
        <p:nvSpPr>
          <p:cNvPr id="2" name="Slide Image Placeholder 1"/>
          <p:cNvSpPr>
            <a:spLocks noGrp="1" noRot="1" noChangeAspect="1" noResize="1"/>
          </p:cNvSpPr>
          <p:nvPr>
            <p:ph type="sldImg"/>
          </p:nvPr>
        </p:nvSpPr>
        <p:spPr>
          <a:xfrm>
            <a:off x="1108075" y="812800"/>
            <a:ext cx="5343525"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414614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93F2E7-F11D-4E11-B614-1DFE3C46D621}" type="datetimeFigureOut">
              <a:rPr lang="ar-EG" smtClean="0"/>
              <a:t>02/09/1442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3042000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93F2E7-F11D-4E11-B614-1DFE3C46D621}" type="datetimeFigureOut">
              <a:rPr lang="ar-EG" smtClean="0"/>
              <a:t>02/09/1442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11469170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1020431"/>
            <a:ext cx="8245162" cy="1475013"/>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2495446"/>
            <a:ext cx="8245160" cy="59032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5956138"/>
            <a:ext cx="2133600" cy="365125"/>
          </a:xfrm>
        </p:spPr>
        <p:txBody>
          <a:bodyPr/>
          <a:lstStyle>
            <a:lvl1pPr>
              <a:defRPr>
                <a:solidFill>
                  <a:schemeClr val="accent1">
                    <a:lumMod val="75000"/>
                    <a:lumOff val="25000"/>
                  </a:schemeClr>
                </a:solidFill>
              </a:defRPr>
            </a:lvl1pPr>
          </a:lstStyle>
          <a:p>
            <a:fld id="{36B2EE88-2FE1-4158-A303-A6629C414B0F}" type="datetime1">
              <a:rPr lang="en-US" smtClean="0">
                <a:solidFill>
                  <a:srgbClr val="1A3260">
                    <a:lumMod val="75000"/>
                    <a:lumOff val="25000"/>
                  </a:srgbClr>
                </a:solidFill>
              </a:rPr>
              <a:pPr/>
              <a:t>4/13/2021</a:t>
            </a:fld>
            <a:endParaRPr lang="en-US">
              <a:solidFill>
                <a:srgbClr val="1A3260">
                  <a:lumMod val="75000"/>
                  <a:lumOff val="25000"/>
                </a:srgbClr>
              </a:solidFill>
            </a:endParaRPr>
          </a:p>
        </p:txBody>
      </p:sp>
      <p:sp>
        <p:nvSpPr>
          <p:cNvPr id="5" name="Footer Placeholder 4"/>
          <p:cNvSpPr>
            <a:spLocks noGrp="1"/>
          </p:cNvSpPr>
          <p:nvPr>
            <p:ph type="ftr" sz="quarter" idx="11"/>
          </p:nvPr>
        </p:nvSpPr>
        <p:spPr>
          <a:xfrm>
            <a:off x="435894" y="5951812"/>
            <a:ext cx="5187908" cy="365125"/>
          </a:xfrm>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6" name="Slide Number Placeholder 5"/>
          <p:cNvSpPr>
            <a:spLocks noGrp="1"/>
          </p:cNvSpPr>
          <p:nvPr>
            <p:ph type="sldNum" sz="quarter" idx="12"/>
          </p:nvPr>
        </p:nvSpPr>
        <p:spPr>
          <a:xfrm>
            <a:off x="7918725" y="5956138"/>
            <a:ext cx="762330" cy="365125"/>
          </a:xfrm>
        </p:spPr>
        <p:txBody>
          <a:bodyPr/>
          <a:lstStyle>
            <a:lvl1pPr>
              <a:defRPr>
                <a:solidFill>
                  <a:schemeClr val="accent1">
                    <a:lumMod val="75000"/>
                    <a:lumOff val="25000"/>
                  </a:schemeClr>
                </a:solidFill>
              </a:defRPr>
            </a:lvl1pPr>
          </a:lstStyle>
          <a:p>
            <a:fld id="{D2CBC6F9-63DC-418A-A30A-9A9F771FE38A}"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22551843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2180497"/>
            <a:ext cx="8272211"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E1360F-8904-427E-8439-4E252C808532}" type="datetime1">
              <a:rPr lang="en-US" smtClean="0">
                <a:solidFill>
                  <a:srgbClr val="4590B8"/>
                </a:solidFill>
              </a:rPr>
              <a:pPr/>
              <a:t>4/13/2021</a:t>
            </a:fld>
            <a:endParaRPr lang="en-US">
              <a:solidFill>
                <a:srgbClr val="4590B8"/>
              </a:solidFill>
            </a:endParaRPr>
          </a:p>
        </p:txBody>
      </p:sp>
      <p:sp>
        <p:nvSpPr>
          <p:cNvPr id="5" name="Footer Placeholder 4"/>
          <p:cNvSpPr>
            <a:spLocks noGrp="1"/>
          </p:cNvSpPr>
          <p:nvPr>
            <p:ph type="ftr" sz="quarter" idx="11"/>
          </p:nvPr>
        </p:nvSpPr>
        <p:spPr/>
        <p:txBody>
          <a:bodyPr/>
          <a:lstStyle/>
          <a:p>
            <a:endParaRPr lang="en-US">
              <a:solidFill>
                <a:srgbClr val="4590B8"/>
              </a:solidFill>
            </a:endParaRPr>
          </a:p>
        </p:txBody>
      </p:sp>
      <p:sp>
        <p:nvSpPr>
          <p:cNvPr id="6" name="Slide Number Placeholder 5"/>
          <p:cNvSpPr>
            <a:spLocks noGrp="1"/>
          </p:cNvSpPr>
          <p:nvPr>
            <p:ph type="sldNum" sz="quarter" idx="12"/>
          </p:nvPr>
        </p:nvSpPr>
        <p:spPr>
          <a:xfrm>
            <a:off x="7918725" y="5956138"/>
            <a:ext cx="789381" cy="365125"/>
          </a:xfrm>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8873669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230EA8A-5069-462A-B3B2-EEDFB7FD2898}" type="datetime1">
              <a:rPr lang="en-US" smtClean="0">
                <a:solidFill>
                  <a:srgbClr val="1A3260">
                    <a:lumMod val="75000"/>
                    <a:lumOff val="25000"/>
                  </a:srgbClr>
                </a:solidFill>
              </a:rPr>
              <a:pPr/>
              <a:t>4/13/2021</a:t>
            </a:fld>
            <a:endParaRPr lang="en-US">
              <a:solidFill>
                <a:srgbClr val="1A3260">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2CBC6F9-63DC-418A-A30A-9A9F771FE38A}"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26583965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2228004"/>
            <a:ext cx="4066793"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2228004"/>
            <a:ext cx="4066794"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EAB341-5828-4F2A-B4B5-97B2CDC081D3}" type="datetime1">
              <a:rPr lang="en-US" smtClean="0">
                <a:solidFill>
                  <a:srgbClr val="4590B8"/>
                </a:solidFill>
              </a:rPr>
              <a:pPr/>
              <a:t>4/13/2021</a:t>
            </a:fld>
            <a:endParaRPr lang="en-US">
              <a:solidFill>
                <a:srgbClr val="4590B8"/>
              </a:solidFill>
            </a:endParaRPr>
          </a:p>
        </p:txBody>
      </p:sp>
      <p:sp>
        <p:nvSpPr>
          <p:cNvPr id="6" name="Footer Placeholder 5"/>
          <p:cNvSpPr>
            <a:spLocks noGrp="1"/>
          </p:cNvSpPr>
          <p:nvPr>
            <p:ph type="ftr" sz="quarter" idx="11"/>
          </p:nvPr>
        </p:nvSpPr>
        <p:spPr/>
        <p:txBody>
          <a:bodyPr/>
          <a:lstStyle/>
          <a:p>
            <a:endParaRPr lang="en-US">
              <a:solidFill>
                <a:srgbClr val="4590B8"/>
              </a:solidFill>
            </a:endParaRPr>
          </a:p>
        </p:txBody>
      </p:sp>
      <p:sp>
        <p:nvSpPr>
          <p:cNvPr id="7" name="Slide Number Placeholder 6"/>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9643561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2250893"/>
            <a:ext cx="3815306" cy="536005"/>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2250893"/>
            <a:ext cx="3815305" cy="553373"/>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FB9E8-5B04-4B3B-9CE8-9F3B55503B69}" type="datetime1">
              <a:rPr lang="en-US" smtClean="0">
                <a:solidFill>
                  <a:srgbClr val="4590B8"/>
                </a:solidFill>
              </a:rPr>
              <a:pPr/>
              <a:t>4/13/2021</a:t>
            </a:fld>
            <a:endParaRPr lang="en-US">
              <a:solidFill>
                <a:srgbClr val="4590B8"/>
              </a:solidFill>
            </a:endParaRPr>
          </a:p>
        </p:txBody>
      </p:sp>
      <p:sp>
        <p:nvSpPr>
          <p:cNvPr id="8" name="Footer Placeholder 7"/>
          <p:cNvSpPr>
            <a:spLocks noGrp="1"/>
          </p:cNvSpPr>
          <p:nvPr>
            <p:ph type="ftr" sz="quarter" idx="11"/>
          </p:nvPr>
        </p:nvSpPr>
        <p:spPr/>
        <p:txBody>
          <a:bodyPr/>
          <a:lstStyle/>
          <a:p>
            <a:endParaRPr lang="en-US">
              <a:solidFill>
                <a:srgbClr val="4590B8"/>
              </a:solidFill>
            </a:endParaRPr>
          </a:p>
        </p:txBody>
      </p:sp>
      <p:sp>
        <p:nvSpPr>
          <p:cNvPr id="9" name="Slide Number Placeholder 8"/>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7825985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97753D3-068C-40B4-A53D-531E7C06DF3D}" type="datetime1">
              <a:rPr lang="en-US" smtClean="0">
                <a:solidFill>
                  <a:srgbClr val="4590B8"/>
                </a:solidFill>
              </a:rPr>
              <a:pPr/>
              <a:t>4/13/2021</a:t>
            </a:fld>
            <a:endParaRPr lang="en-US">
              <a:solidFill>
                <a:srgbClr val="4590B8"/>
              </a:solidFill>
            </a:endParaRPr>
          </a:p>
        </p:txBody>
      </p:sp>
      <p:sp>
        <p:nvSpPr>
          <p:cNvPr id="4" name="Footer Placeholder 3"/>
          <p:cNvSpPr>
            <a:spLocks noGrp="1"/>
          </p:cNvSpPr>
          <p:nvPr>
            <p:ph type="ftr" sz="quarter" idx="11"/>
          </p:nvPr>
        </p:nvSpPr>
        <p:spPr/>
        <p:txBody>
          <a:bodyPr/>
          <a:lstStyle/>
          <a:p>
            <a:endParaRPr lang="en-US">
              <a:solidFill>
                <a:srgbClr val="4590B8"/>
              </a:solidFill>
            </a:endParaRPr>
          </a:p>
        </p:txBody>
      </p:sp>
      <p:sp>
        <p:nvSpPr>
          <p:cNvPr id="5" name="Slide Number Placeholder 4"/>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
        <p:nvSpPr>
          <p:cNvPr id="7" name="Rectangle 6"/>
          <p:cNvSpPr>
            <a:spLocks noChangeAspect="1"/>
          </p:cNvSpPr>
          <p:nvPr/>
        </p:nvSpPr>
        <p:spPr>
          <a:xfrm>
            <a:off x="330512"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729658"/>
            <a:ext cx="8272212"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41608943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3D5050-5CC0-4025-A56F-71C1DD32D07A}" type="datetime1">
              <a:rPr lang="en-US" smtClean="0">
                <a:solidFill>
                  <a:srgbClr val="4590B8"/>
                </a:solidFill>
              </a:rPr>
              <a:pPr/>
              <a:t>4/13/2021</a:t>
            </a:fld>
            <a:endParaRPr lang="en-US">
              <a:solidFill>
                <a:srgbClr val="4590B8"/>
              </a:solidFill>
            </a:endParaRPr>
          </a:p>
        </p:txBody>
      </p:sp>
      <p:sp>
        <p:nvSpPr>
          <p:cNvPr id="3" name="Footer Placeholder 2"/>
          <p:cNvSpPr>
            <a:spLocks noGrp="1"/>
          </p:cNvSpPr>
          <p:nvPr>
            <p:ph type="ftr" sz="quarter" idx="11"/>
          </p:nvPr>
        </p:nvSpPr>
        <p:spPr/>
        <p:txBody>
          <a:bodyPr/>
          <a:lstStyle/>
          <a:p>
            <a:endParaRPr lang="en-US">
              <a:solidFill>
                <a:srgbClr val="4590B8"/>
              </a:solidFill>
            </a:endParaRPr>
          </a:p>
        </p:txBody>
      </p:sp>
      <p:sp>
        <p:nvSpPr>
          <p:cNvPr id="4" name="Slide Number Placeholder 3"/>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35260542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8DBBFD9-A65D-4908-BC38-18FC29CE1D90}" type="datetime1">
              <a:rPr lang="en-US" smtClean="0">
                <a:solidFill>
                  <a:srgbClr val="1A3260">
                    <a:lumMod val="75000"/>
                    <a:lumOff val="25000"/>
                  </a:srgbClr>
                </a:solidFill>
              </a:rPr>
              <a:pPr/>
              <a:t>4/13/2021</a:t>
            </a:fld>
            <a:endParaRPr lang="en-US">
              <a:solidFill>
                <a:srgbClr val="1A3260">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2CBC6F9-63DC-418A-A30A-9A9F771FE38A}"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39357167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7ECD135-96A2-4107-ADF6-532E8E2D5CE6}" type="datetime1">
              <a:rPr lang="en-US" smtClean="0">
                <a:solidFill>
                  <a:srgbClr val="4590B8"/>
                </a:solidFill>
              </a:rPr>
              <a:pPr/>
              <a:t>4/13/2021</a:t>
            </a:fld>
            <a:endParaRPr lang="en-US">
              <a:solidFill>
                <a:srgbClr val="4590B8"/>
              </a:solidFill>
            </a:endParaRPr>
          </a:p>
        </p:txBody>
      </p:sp>
      <p:sp>
        <p:nvSpPr>
          <p:cNvPr id="6" name="Footer Placeholder 5"/>
          <p:cNvSpPr>
            <a:spLocks noGrp="1"/>
          </p:cNvSpPr>
          <p:nvPr>
            <p:ph type="ftr" sz="quarter" idx="11"/>
          </p:nvPr>
        </p:nvSpPr>
        <p:spPr/>
        <p:txBody>
          <a:bodyPr/>
          <a:lstStyle/>
          <a:p>
            <a:endParaRPr lang="en-US">
              <a:solidFill>
                <a:srgbClr val="4590B8"/>
              </a:solidFill>
            </a:endParaRPr>
          </a:p>
        </p:txBody>
      </p:sp>
      <p:sp>
        <p:nvSpPr>
          <p:cNvPr id="7" name="Slide Number Placeholder 6"/>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25482054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BCF3B0-BDDA-41D9-9287-41A35EB9CD8C}" type="datetime1">
              <a:rPr lang="en-US" smtClean="0">
                <a:solidFill>
                  <a:srgbClr val="4590B8"/>
                </a:solidFill>
              </a:rPr>
              <a:pPr/>
              <a:t>4/13/2021</a:t>
            </a:fld>
            <a:endParaRPr lang="en-US">
              <a:solidFill>
                <a:srgbClr val="4590B8"/>
              </a:solidFill>
            </a:endParaRPr>
          </a:p>
        </p:txBody>
      </p:sp>
      <p:sp>
        <p:nvSpPr>
          <p:cNvPr id="5" name="Footer Placeholder 4"/>
          <p:cNvSpPr>
            <a:spLocks noGrp="1"/>
          </p:cNvSpPr>
          <p:nvPr>
            <p:ph type="ftr" sz="quarter" idx="11"/>
          </p:nvPr>
        </p:nvSpPr>
        <p:spPr/>
        <p:txBody>
          <a:bodyPr/>
          <a:lstStyle/>
          <a:p>
            <a:endParaRPr lang="en-US">
              <a:solidFill>
                <a:srgbClr val="4590B8"/>
              </a:solidFill>
            </a:endParaRPr>
          </a:p>
        </p:txBody>
      </p:sp>
      <p:sp>
        <p:nvSpPr>
          <p:cNvPr id="6" name="Slide Number Placeholder 5"/>
          <p:cNvSpPr>
            <a:spLocks noGrp="1"/>
          </p:cNvSpPr>
          <p:nvPr>
            <p:ph type="sldNum" sz="quarter" idx="12"/>
          </p:nvPr>
        </p:nvSpPr>
        <p:spPr/>
        <p:txBody>
          <a:bodyPr/>
          <a:lstStyle/>
          <a:p>
            <a:fld id="{D2CBC6F9-63DC-418A-A30A-9A9F771FE38A}"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596178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93F2E7-F11D-4E11-B614-1DFE3C46D621}" type="datetimeFigureOut">
              <a:rPr lang="ar-EG" smtClean="0"/>
              <a:t>02/09/1442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6988276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3CE3ED13-B75C-419F-BD61-C1C3742FFF2C}" type="datetime1">
              <a:rPr lang="en-US" smtClean="0">
                <a:solidFill>
                  <a:srgbClr val="1A3260">
                    <a:lumMod val="75000"/>
                    <a:lumOff val="25000"/>
                  </a:srgbClr>
                </a:solidFill>
              </a:rPr>
              <a:pPr/>
              <a:t>4/13/2021</a:t>
            </a:fld>
            <a:endParaRPr lang="en-US">
              <a:solidFill>
                <a:srgbClr val="1A3260">
                  <a:lumMod val="75000"/>
                  <a:lumOff val="25000"/>
                </a:srgbClr>
              </a:solidFill>
            </a:endParaRPr>
          </a:p>
        </p:txBody>
      </p:sp>
      <p:sp>
        <p:nvSpPr>
          <p:cNvPr id="5" name="Footer Placeholder 4"/>
          <p:cNvSpPr>
            <a:spLocks noGrp="1"/>
          </p:cNvSpPr>
          <p:nvPr>
            <p:ph type="ftr" sz="quarter" idx="11"/>
          </p:nvPr>
        </p:nvSpPr>
        <p:spPr>
          <a:xfrm>
            <a:off x="581193" y="5951812"/>
            <a:ext cx="5922209" cy="365125"/>
          </a:xfrm>
        </p:spPr>
        <p:txBody>
          <a:bodyPr/>
          <a:lstStyle/>
          <a:p>
            <a:endParaRPr lang="en-US">
              <a:solidFill>
                <a:srgbClr val="4590B8"/>
              </a:solidFill>
            </a:endParaRPr>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2CBC6F9-63DC-418A-A30A-9A9F771FE38A}"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131437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7975D04-AD9C-406A-AFCE-A76326B100F5}" type="slidenum">
              <a:rPr/>
              <a:pPr/>
              <a:t>‹#›</a:t>
            </a:fld>
            <a:endParaRPr/>
          </a:p>
        </p:txBody>
      </p:sp>
    </p:spTree>
    <p:extLst>
      <p:ext uri="{BB962C8B-B14F-4D97-AF65-F5344CB8AC3E}">
        <p14:creationId xmlns:p14="http://schemas.microsoft.com/office/powerpoint/2010/main" val="3367810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3172926F-ADB8-4F6D-9A15-7E061D52CD76}" type="slidenum">
              <a:rPr/>
              <a:pPr/>
              <a:t>‹#›</a:t>
            </a:fld>
            <a:endParaRPr/>
          </a:p>
        </p:txBody>
      </p:sp>
    </p:spTree>
    <p:extLst>
      <p:ext uri="{BB962C8B-B14F-4D97-AF65-F5344CB8AC3E}">
        <p14:creationId xmlns:p14="http://schemas.microsoft.com/office/powerpoint/2010/main" val="682653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C17AF2D-D754-410B-AC46-90F70EF0690B}" type="slidenum">
              <a:rPr/>
              <a:pPr/>
              <a:t>‹#›</a:t>
            </a:fld>
            <a:endParaRPr/>
          </a:p>
        </p:txBody>
      </p:sp>
    </p:spTree>
    <p:extLst>
      <p:ext uri="{BB962C8B-B14F-4D97-AF65-F5344CB8AC3E}">
        <p14:creationId xmlns:p14="http://schemas.microsoft.com/office/powerpoint/2010/main" val="2966737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104900"/>
            <a:ext cx="4038600" cy="544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104900"/>
            <a:ext cx="4038600" cy="544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A741F80-7A4D-48D2-BA74-81889A6929F7}"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9DF4B14E-262A-4AD5-B004-AF2F41D60493}" type="slidenum">
              <a:rPr/>
              <a:pPr/>
              <a:t>‹#›</a:t>
            </a:fld>
            <a:endParaRPr/>
          </a:p>
        </p:txBody>
      </p:sp>
    </p:spTree>
    <p:extLst>
      <p:ext uri="{BB962C8B-B14F-4D97-AF65-F5344CB8AC3E}">
        <p14:creationId xmlns:p14="http://schemas.microsoft.com/office/powerpoint/2010/main" val="597419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A741F80-7A4D-48D2-BA74-81889A6929F7}"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33BEB50A-431D-46AB-9B47-0D0AE66DEC70}" type="slidenum">
              <a:rPr/>
              <a:pPr/>
              <a:t>‹#›</a:t>
            </a:fld>
            <a:endParaRPr/>
          </a:p>
        </p:txBody>
      </p:sp>
    </p:spTree>
    <p:extLst>
      <p:ext uri="{BB962C8B-B14F-4D97-AF65-F5344CB8AC3E}">
        <p14:creationId xmlns:p14="http://schemas.microsoft.com/office/powerpoint/2010/main" val="121345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A741F80-7A4D-48D2-BA74-81889A6929F7}"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99BE4499-8FF9-44B2-BF20-C7617FC4CCDC}" type="slidenum">
              <a:rPr/>
              <a:pPr/>
              <a:t>‹#›</a:t>
            </a:fld>
            <a:endParaRPr/>
          </a:p>
        </p:txBody>
      </p:sp>
    </p:spTree>
    <p:extLst>
      <p:ext uri="{BB962C8B-B14F-4D97-AF65-F5344CB8AC3E}">
        <p14:creationId xmlns:p14="http://schemas.microsoft.com/office/powerpoint/2010/main" val="605191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741F80-7A4D-48D2-BA74-81889A6929F7}"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94B7B70A-E6F5-4C01-B987-6C06F4DEF984}" type="slidenum">
              <a:rPr/>
              <a:pPr/>
              <a:t>‹#›</a:t>
            </a:fld>
            <a:endParaRPr/>
          </a:p>
        </p:txBody>
      </p:sp>
    </p:spTree>
    <p:extLst>
      <p:ext uri="{BB962C8B-B14F-4D97-AF65-F5344CB8AC3E}">
        <p14:creationId xmlns:p14="http://schemas.microsoft.com/office/powerpoint/2010/main" val="349610212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741F80-7A4D-48D2-BA74-81889A6929F7}"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C10B51FD-5BF4-45EE-A764-E2F4CA3AF11B}" type="slidenum">
              <a:rPr/>
              <a:pPr/>
              <a:t>‹#›</a:t>
            </a:fld>
            <a:endParaRPr/>
          </a:p>
        </p:txBody>
      </p:sp>
    </p:spTree>
    <p:extLst>
      <p:ext uri="{BB962C8B-B14F-4D97-AF65-F5344CB8AC3E}">
        <p14:creationId xmlns:p14="http://schemas.microsoft.com/office/powerpoint/2010/main" val="233858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a:defRPr/>
            </a:lvl1pPr>
          </a:lstStyle>
          <a:p>
            <a:r>
              <a:rPr lang="en-US" dirty="0"/>
              <a:t>Click to edit Master title style</a:t>
            </a:r>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2741157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741F80-7A4D-48D2-BA74-81889A6929F7}"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530E53E3-67DC-4D17-89BF-D07A17C62FE2}" type="slidenum">
              <a:rPr/>
              <a:pPr/>
              <a:t>‹#›</a:t>
            </a:fld>
            <a:endParaRPr/>
          </a:p>
        </p:txBody>
      </p:sp>
    </p:spTree>
    <p:extLst>
      <p:ext uri="{BB962C8B-B14F-4D97-AF65-F5344CB8AC3E}">
        <p14:creationId xmlns:p14="http://schemas.microsoft.com/office/powerpoint/2010/main" val="4221339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0C82736A-FB24-4597-ABC5-0B914EDEA3FE}" type="slidenum">
              <a:rPr/>
              <a:pPr/>
              <a:t>‹#›</a:t>
            </a:fld>
            <a:endParaRPr/>
          </a:p>
        </p:txBody>
      </p:sp>
    </p:spTree>
    <p:extLst>
      <p:ext uri="{BB962C8B-B14F-4D97-AF65-F5344CB8AC3E}">
        <p14:creationId xmlns:p14="http://schemas.microsoft.com/office/powerpoint/2010/main" val="2137835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78562"/>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6278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5E7AB45B-DEC0-4D46-B928-F036CA700483}" type="slidenum">
              <a:rPr/>
              <a:pPr/>
              <a:t>‹#›</a:t>
            </a:fld>
            <a:endParaRPr/>
          </a:p>
        </p:txBody>
      </p:sp>
    </p:spTree>
    <p:extLst>
      <p:ext uri="{BB962C8B-B14F-4D97-AF65-F5344CB8AC3E}">
        <p14:creationId xmlns:p14="http://schemas.microsoft.com/office/powerpoint/2010/main" val="3111035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49B5CB54-831E-4FA8-96C5-F4E49501654C}"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A818B4F-C414-45D6-A220-BB51025742A3}" type="slidenum">
              <a:rPr/>
              <a:pPr/>
              <a:t>‹#›</a:t>
            </a:fld>
            <a:endParaRPr/>
          </a:p>
        </p:txBody>
      </p:sp>
    </p:spTree>
    <p:extLst>
      <p:ext uri="{BB962C8B-B14F-4D97-AF65-F5344CB8AC3E}">
        <p14:creationId xmlns:p14="http://schemas.microsoft.com/office/powerpoint/2010/main" val="1098706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9B5CB54-831E-4FA8-96C5-F4E49501654C}"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1BD1E543-6BCD-473D-8FAB-BC5BE65ACD23}" type="slidenum">
              <a:rPr/>
              <a:pPr/>
              <a:t>‹#›</a:t>
            </a:fld>
            <a:endParaRPr/>
          </a:p>
        </p:txBody>
      </p:sp>
    </p:spTree>
    <p:extLst>
      <p:ext uri="{BB962C8B-B14F-4D97-AF65-F5344CB8AC3E}">
        <p14:creationId xmlns:p14="http://schemas.microsoft.com/office/powerpoint/2010/main" val="3795543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B5CB54-831E-4FA8-96C5-F4E49501654C}"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18544BB-18CC-442D-A6B4-D8ECE514866D}" type="slidenum">
              <a:rPr/>
              <a:pPr/>
              <a:t>‹#›</a:t>
            </a:fld>
            <a:endParaRPr/>
          </a:p>
        </p:txBody>
      </p:sp>
    </p:spTree>
    <p:extLst>
      <p:ext uri="{BB962C8B-B14F-4D97-AF65-F5344CB8AC3E}">
        <p14:creationId xmlns:p14="http://schemas.microsoft.com/office/powerpoint/2010/main" val="4014247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19431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2552700" y="1600200"/>
            <a:ext cx="19431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49B5CB54-831E-4FA8-96C5-F4E49501654C}"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A5C3A971-93FE-4AD1-A159-572BA53B1841}" type="slidenum">
              <a:rPr/>
              <a:pPr/>
              <a:t>‹#›</a:t>
            </a:fld>
            <a:endParaRPr/>
          </a:p>
        </p:txBody>
      </p:sp>
    </p:spTree>
    <p:extLst>
      <p:ext uri="{BB962C8B-B14F-4D97-AF65-F5344CB8AC3E}">
        <p14:creationId xmlns:p14="http://schemas.microsoft.com/office/powerpoint/2010/main" val="551445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49B5CB54-831E-4FA8-96C5-F4E49501654C}"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6AD4723F-7FF6-45B5-88F9-46182CE06306}" type="slidenum">
              <a:rPr/>
              <a:pPr/>
              <a:t>‹#›</a:t>
            </a:fld>
            <a:endParaRPr/>
          </a:p>
        </p:txBody>
      </p:sp>
    </p:spTree>
    <p:extLst>
      <p:ext uri="{BB962C8B-B14F-4D97-AF65-F5344CB8AC3E}">
        <p14:creationId xmlns:p14="http://schemas.microsoft.com/office/powerpoint/2010/main" val="3280389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49B5CB54-831E-4FA8-96C5-F4E49501654C}"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D5714316-1737-404D-BD02-B4DF953D970B}" type="slidenum">
              <a:rPr/>
              <a:pPr/>
              <a:t>‹#›</a:t>
            </a:fld>
            <a:endParaRPr/>
          </a:p>
        </p:txBody>
      </p:sp>
    </p:spTree>
    <p:extLst>
      <p:ext uri="{BB962C8B-B14F-4D97-AF65-F5344CB8AC3E}">
        <p14:creationId xmlns:p14="http://schemas.microsoft.com/office/powerpoint/2010/main" val="2290293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B5CB54-831E-4FA8-96C5-F4E49501654C}"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68430AA2-365F-4105-84EB-C83F774CF1EC}" type="slidenum">
              <a:rPr/>
              <a:pPr/>
              <a:t>‹#›</a:t>
            </a:fld>
            <a:endParaRPr/>
          </a:p>
        </p:txBody>
      </p:sp>
    </p:spTree>
    <p:extLst>
      <p:ext uri="{BB962C8B-B14F-4D97-AF65-F5344CB8AC3E}">
        <p14:creationId xmlns:p14="http://schemas.microsoft.com/office/powerpoint/2010/main" val="39231830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93F2E7-F11D-4E11-B614-1DFE3C46D621}" type="datetimeFigureOut">
              <a:rPr lang="ar-EG" smtClean="0"/>
              <a:t>02/09/1442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1521378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B5CB54-831E-4FA8-96C5-F4E49501654C}"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F9A72731-EFFD-4372-A06D-2AE5FE277A3C}" type="slidenum">
              <a:rPr/>
              <a:pPr/>
              <a:t>‹#›</a:t>
            </a:fld>
            <a:endParaRPr/>
          </a:p>
        </p:txBody>
      </p:sp>
    </p:spTree>
    <p:extLst>
      <p:ext uri="{BB962C8B-B14F-4D97-AF65-F5344CB8AC3E}">
        <p14:creationId xmlns:p14="http://schemas.microsoft.com/office/powerpoint/2010/main" val="3481160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B5CB54-831E-4FA8-96C5-F4E49501654C}"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0699FF09-AEAE-4175-A650-FCCCBA51AB6C}" type="slidenum">
              <a:rPr/>
              <a:pPr/>
              <a:t>‹#›</a:t>
            </a:fld>
            <a:endParaRPr/>
          </a:p>
        </p:txBody>
      </p:sp>
    </p:spTree>
    <p:extLst>
      <p:ext uri="{BB962C8B-B14F-4D97-AF65-F5344CB8AC3E}">
        <p14:creationId xmlns:p14="http://schemas.microsoft.com/office/powerpoint/2010/main" val="39737089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9B5CB54-831E-4FA8-96C5-F4E49501654C}"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AE780D07-6C82-48EE-8E7F-C54AF9564C20}" type="slidenum">
              <a:rPr/>
              <a:pPr/>
              <a:t>‹#›</a:t>
            </a:fld>
            <a:endParaRPr/>
          </a:p>
        </p:txBody>
      </p:sp>
    </p:spTree>
    <p:extLst>
      <p:ext uri="{BB962C8B-B14F-4D97-AF65-F5344CB8AC3E}">
        <p14:creationId xmlns:p14="http://schemas.microsoft.com/office/powerpoint/2010/main" val="1587791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9B5CB54-831E-4FA8-96C5-F4E49501654C}"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A6527E69-5350-495B-A587-D5CC78FBE499}" type="slidenum">
              <a:rPr/>
              <a:pPr/>
              <a:t>‹#›</a:t>
            </a:fld>
            <a:endParaRPr/>
          </a:p>
        </p:txBody>
      </p:sp>
    </p:spTree>
    <p:extLst>
      <p:ext uri="{BB962C8B-B14F-4D97-AF65-F5344CB8AC3E}">
        <p14:creationId xmlns:p14="http://schemas.microsoft.com/office/powerpoint/2010/main" val="421614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A357F67A-6E8E-4794-9D74-EA3C1A1831D1}"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65741FC9-72A7-4A51-8102-EE42E2AFE661}" type="slidenum">
              <a:rPr/>
              <a:pPr/>
              <a:t>‹#›</a:t>
            </a:fld>
            <a:endParaRPr/>
          </a:p>
        </p:txBody>
      </p:sp>
    </p:spTree>
    <p:extLst>
      <p:ext uri="{BB962C8B-B14F-4D97-AF65-F5344CB8AC3E}">
        <p14:creationId xmlns:p14="http://schemas.microsoft.com/office/powerpoint/2010/main" val="3909616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357F67A-6E8E-4794-9D74-EA3C1A1831D1}"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F00EA3E7-B61F-4C5C-878D-8B9C9453C041}" type="slidenum">
              <a:rPr/>
              <a:pPr/>
              <a:t>‹#›</a:t>
            </a:fld>
            <a:endParaRPr/>
          </a:p>
        </p:txBody>
      </p:sp>
    </p:spTree>
    <p:extLst>
      <p:ext uri="{BB962C8B-B14F-4D97-AF65-F5344CB8AC3E}">
        <p14:creationId xmlns:p14="http://schemas.microsoft.com/office/powerpoint/2010/main" val="1338030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7F67A-6E8E-4794-9D74-EA3C1A1831D1}"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35919456-2D4C-4275-A2B6-5A9469AA319A}" type="slidenum">
              <a:rPr/>
              <a:pPr/>
              <a:t>‹#›</a:t>
            </a:fld>
            <a:endParaRPr/>
          </a:p>
        </p:txBody>
      </p:sp>
    </p:spTree>
    <p:extLst>
      <p:ext uri="{BB962C8B-B14F-4D97-AF65-F5344CB8AC3E}">
        <p14:creationId xmlns:p14="http://schemas.microsoft.com/office/powerpoint/2010/main" val="1685899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357F67A-6E8E-4794-9D74-EA3C1A1831D1}"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6080E65A-73AA-424F-A302-D82CF470CDC2}" type="slidenum">
              <a:rPr/>
              <a:pPr/>
              <a:t>‹#›</a:t>
            </a:fld>
            <a:endParaRPr/>
          </a:p>
        </p:txBody>
      </p:sp>
    </p:spTree>
    <p:extLst>
      <p:ext uri="{BB962C8B-B14F-4D97-AF65-F5344CB8AC3E}">
        <p14:creationId xmlns:p14="http://schemas.microsoft.com/office/powerpoint/2010/main" val="8691294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A357F67A-6E8E-4794-9D74-EA3C1A1831D1}"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51DBFDE9-75E9-4008-A5CC-2D0AE94A4DFE}" type="slidenum">
              <a:rPr/>
              <a:pPr/>
              <a:t>‹#›</a:t>
            </a:fld>
            <a:endParaRPr/>
          </a:p>
        </p:txBody>
      </p:sp>
    </p:spTree>
    <p:extLst>
      <p:ext uri="{BB962C8B-B14F-4D97-AF65-F5344CB8AC3E}">
        <p14:creationId xmlns:p14="http://schemas.microsoft.com/office/powerpoint/2010/main" val="40884585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A357F67A-6E8E-4794-9D74-EA3C1A1831D1}"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D1D66B42-D38D-4C11-9179-2C7F9C8413BF}" type="slidenum">
              <a:rPr/>
              <a:pPr/>
              <a:t>‹#›</a:t>
            </a:fld>
            <a:endParaRPr/>
          </a:p>
        </p:txBody>
      </p:sp>
    </p:spTree>
    <p:extLst>
      <p:ext uri="{BB962C8B-B14F-4D97-AF65-F5344CB8AC3E}">
        <p14:creationId xmlns:p14="http://schemas.microsoft.com/office/powerpoint/2010/main" val="238915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93F2E7-F11D-4E11-B614-1DFE3C46D621}" type="datetimeFigureOut">
              <a:rPr lang="ar-EG" smtClean="0"/>
              <a:t>02/09/1442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40810218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7F67A-6E8E-4794-9D74-EA3C1A1831D1}"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E18105DB-3E80-4217-8240-1CB27FDD3292}" type="slidenum">
              <a:rPr/>
              <a:pPr/>
              <a:t>‹#›</a:t>
            </a:fld>
            <a:endParaRPr/>
          </a:p>
        </p:txBody>
      </p:sp>
    </p:spTree>
    <p:extLst>
      <p:ext uri="{BB962C8B-B14F-4D97-AF65-F5344CB8AC3E}">
        <p14:creationId xmlns:p14="http://schemas.microsoft.com/office/powerpoint/2010/main" val="96080750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57F67A-6E8E-4794-9D74-EA3C1A1831D1}"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33787F75-04C4-4666-8465-A9A9312998E3}" type="slidenum">
              <a:rPr/>
              <a:pPr/>
              <a:t>‹#›</a:t>
            </a:fld>
            <a:endParaRPr/>
          </a:p>
        </p:txBody>
      </p:sp>
    </p:spTree>
    <p:extLst>
      <p:ext uri="{BB962C8B-B14F-4D97-AF65-F5344CB8AC3E}">
        <p14:creationId xmlns:p14="http://schemas.microsoft.com/office/powerpoint/2010/main" val="8067943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57F67A-6E8E-4794-9D74-EA3C1A1831D1}"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5D10A583-2B29-4D1A-B835-5BB351733530}" type="slidenum">
              <a:rPr/>
              <a:pPr/>
              <a:t>‹#›</a:t>
            </a:fld>
            <a:endParaRPr/>
          </a:p>
        </p:txBody>
      </p:sp>
    </p:spTree>
    <p:extLst>
      <p:ext uri="{BB962C8B-B14F-4D97-AF65-F5344CB8AC3E}">
        <p14:creationId xmlns:p14="http://schemas.microsoft.com/office/powerpoint/2010/main" val="3652393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357F67A-6E8E-4794-9D74-EA3C1A1831D1}"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C5119C11-B821-443E-A7FB-9D6CB13E1001}" type="slidenum">
              <a:rPr/>
              <a:pPr/>
              <a:t>‹#›</a:t>
            </a:fld>
            <a:endParaRPr/>
          </a:p>
        </p:txBody>
      </p:sp>
    </p:spTree>
    <p:extLst>
      <p:ext uri="{BB962C8B-B14F-4D97-AF65-F5344CB8AC3E}">
        <p14:creationId xmlns:p14="http://schemas.microsoft.com/office/powerpoint/2010/main" val="2979602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357F67A-6E8E-4794-9D74-EA3C1A1831D1}"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EA2DA816-9751-4433-BE29-2FBD114E4917}" type="slidenum">
              <a:rPr/>
              <a:pPr/>
              <a:t>‹#›</a:t>
            </a:fld>
            <a:endParaRPr/>
          </a:p>
        </p:txBody>
      </p:sp>
    </p:spTree>
    <p:extLst>
      <p:ext uri="{BB962C8B-B14F-4D97-AF65-F5344CB8AC3E}">
        <p14:creationId xmlns:p14="http://schemas.microsoft.com/office/powerpoint/2010/main" val="2776014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34326FFB-9998-455C-A7D8-37EABCD94742}"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9C4631A-7549-42D7-A526-2B0A09289937}" type="slidenum">
              <a:rPr/>
              <a:pPr/>
              <a:t>‹#›</a:t>
            </a:fld>
            <a:endParaRPr/>
          </a:p>
        </p:txBody>
      </p:sp>
    </p:spTree>
    <p:extLst>
      <p:ext uri="{BB962C8B-B14F-4D97-AF65-F5344CB8AC3E}">
        <p14:creationId xmlns:p14="http://schemas.microsoft.com/office/powerpoint/2010/main" val="1590634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326FFB-9998-455C-A7D8-37EABCD94742}"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40F837B-B784-407A-ACF6-EC32245F92C6}" type="slidenum">
              <a:rPr/>
              <a:pPr/>
              <a:t>‹#›</a:t>
            </a:fld>
            <a:endParaRPr/>
          </a:p>
        </p:txBody>
      </p:sp>
    </p:spTree>
    <p:extLst>
      <p:ext uri="{BB962C8B-B14F-4D97-AF65-F5344CB8AC3E}">
        <p14:creationId xmlns:p14="http://schemas.microsoft.com/office/powerpoint/2010/main" val="2719092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326FFB-9998-455C-A7D8-37EABCD94742}"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F0006CB1-A9CB-495F-844D-E0B506009386}" type="slidenum">
              <a:rPr/>
              <a:pPr/>
              <a:t>‹#›</a:t>
            </a:fld>
            <a:endParaRPr/>
          </a:p>
        </p:txBody>
      </p:sp>
    </p:spTree>
    <p:extLst>
      <p:ext uri="{BB962C8B-B14F-4D97-AF65-F5344CB8AC3E}">
        <p14:creationId xmlns:p14="http://schemas.microsoft.com/office/powerpoint/2010/main" val="22489890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4963"/>
            <a:ext cx="4038600" cy="3976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4963"/>
            <a:ext cx="4038600" cy="3976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34326FFB-9998-455C-A7D8-37EABCD94742}"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93045427-1A3E-411F-B507-4E766763C742}" type="slidenum">
              <a:rPr/>
              <a:pPr/>
              <a:t>‹#›</a:t>
            </a:fld>
            <a:endParaRPr/>
          </a:p>
        </p:txBody>
      </p:sp>
    </p:spTree>
    <p:extLst>
      <p:ext uri="{BB962C8B-B14F-4D97-AF65-F5344CB8AC3E}">
        <p14:creationId xmlns:p14="http://schemas.microsoft.com/office/powerpoint/2010/main" val="40228971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34326FFB-9998-455C-A7D8-37EABCD94742}"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3CC96D5A-1A91-4119-B876-5012C26ECDA9}" type="slidenum">
              <a:rPr/>
              <a:pPr/>
              <a:t>‹#›</a:t>
            </a:fld>
            <a:endParaRPr/>
          </a:p>
        </p:txBody>
      </p:sp>
    </p:spTree>
    <p:extLst>
      <p:ext uri="{BB962C8B-B14F-4D97-AF65-F5344CB8AC3E}">
        <p14:creationId xmlns:p14="http://schemas.microsoft.com/office/powerpoint/2010/main" val="177812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93F2E7-F11D-4E11-B614-1DFE3C46D621}" type="datetimeFigureOut">
              <a:rPr lang="ar-EG" smtClean="0"/>
              <a:t>02/09/1442</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14290157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34326FFB-9998-455C-A7D8-37EABCD94742}"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ADC2A477-0340-45BC-9157-D0D670E749BE}" type="slidenum">
              <a:rPr/>
              <a:pPr/>
              <a:t>‹#›</a:t>
            </a:fld>
            <a:endParaRPr/>
          </a:p>
        </p:txBody>
      </p:sp>
    </p:spTree>
    <p:extLst>
      <p:ext uri="{BB962C8B-B14F-4D97-AF65-F5344CB8AC3E}">
        <p14:creationId xmlns:p14="http://schemas.microsoft.com/office/powerpoint/2010/main" val="22041791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326FFB-9998-455C-A7D8-37EABCD94742}"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C98FD0CD-9176-4DBE-B300-5D0A647B98D1}" type="slidenum">
              <a:rPr/>
              <a:pPr/>
              <a:t>‹#›</a:t>
            </a:fld>
            <a:endParaRPr/>
          </a:p>
        </p:txBody>
      </p:sp>
    </p:spTree>
    <p:extLst>
      <p:ext uri="{BB962C8B-B14F-4D97-AF65-F5344CB8AC3E}">
        <p14:creationId xmlns:p14="http://schemas.microsoft.com/office/powerpoint/2010/main" val="128084150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26FFB-9998-455C-A7D8-37EABCD94742}"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06804352-A946-4F47-8E5D-D0882F8D3492}" type="slidenum">
              <a:rPr/>
              <a:pPr/>
              <a:t>‹#›</a:t>
            </a:fld>
            <a:endParaRPr/>
          </a:p>
        </p:txBody>
      </p:sp>
    </p:spTree>
    <p:extLst>
      <p:ext uri="{BB962C8B-B14F-4D97-AF65-F5344CB8AC3E}">
        <p14:creationId xmlns:p14="http://schemas.microsoft.com/office/powerpoint/2010/main" val="3550029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326FFB-9998-455C-A7D8-37EABCD94742}"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A7C5EA36-9240-4262-A4A2-8EABE5BCDFFB}" type="slidenum">
              <a:rPr/>
              <a:pPr/>
              <a:t>‹#›</a:t>
            </a:fld>
            <a:endParaRPr/>
          </a:p>
        </p:txBody>
      </p:sp>
    </p:spTree>
    <p:extLst>
      <p:ext uri="{BB962C8B-B14F-4D97-AF65-F5344CB8AC3E}">
        <p14:creationId xmlns:p14="http://schemas.microsoft.com/office/powerpoint/2010/main" val="4021833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326FFB-9998-455C-A7D8-37EABCD94742}"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6747A2A7-45BC-4EB5-A7F4-337F07920A9F}" type="slidenum">
              <a:rPr/>
              <a:pPr/>
              <a:t>‹#›</a:t>
            </a:fld>
            <a:endParaRPr/>
          </a:p>
        </p:txBody>
      </p:sp>
    </p:spTree>
    <p:extLst>
      <p:ext uri="{BB962C8B-B14F-4D97-AF65-F5344CB8AC3E}">
        <p14:creationId xmlns:p14="http://schemas.microsoft.com/office/powerpoint/2010/main" val="1413011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4963"/>
            <a:ext cx="2057400" cy="39766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1604963"/>
            <a:ext cx="6019800" cy="3976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326FFB-9998-455C-A7D8-37EABCD94742}"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FCC355A-02A4-4BA8-BE60-A1A9D503E978}" type="slidenum">
              <a:rPr/>
              <a:pPr/>
              <a:t>‹#›</a:t>
            </a:fld>
            <a:endParaRPr/>
          </a:p>
        </p:txBody>
      </p:sp>
    </p:spTree>
    <p:extLst>
      <p:ext uri="{BB962C8B-B14F-4D97-AF65-F5344CB8AC3E}">
        <p14:creationId xmlns:p14="http://schemas.microsoft.com/office/powerpoint/2010/main" val="17325594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2E6FFC5-1B27-42F3-A9B4-3D7EB15E8E80}"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D2B95D35-B5AA-4B0E-AD29-ED4592E30D63}" type="slidenum">
              <a:rPr/>
              <a:pPr/>
              <a:t>‹#›</a:t>
            </a:fld>
            <a:endParaRPr/>
          </a:p>
        </p:txBody>
      </p:sp>
    </p:spTree>
    <p:extLst>
      <p:ext uri="{BB962C8B-B14F-4D97-AF65-F5344CB8AC3E}">
        <p14:creationId xmlns:p14="http://schemas.microsoft.com/office/powerpoint/2010/main" val="21835626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E6FFC5-1B27-42F3-A9B4-3D7EB15E8E80}"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AE9B50E-6F70-44B9-AC16-B98D6DE72430}" type="slidenum">
              <a:rPr/>
              <a:pPr/>
              <a:t>‹#›</a:t>
            </a:fld>
            <a:endParaRPr/>
          </a:p>
        </p:txBody>
      </p:sp>
    </p:spTree>
    <p:extLst>
      <p:ext uri="{BB962C8B-B14F-4D97-AF65-F5344CB8AC3E}">
        <p14:creationId xmlns:p14="http://schemas.microsoft.com/office/powerpoint/2010/main" val="29556508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E6FFC5-1B27-42F3-A9B4-3D7EB15E8E80}"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1AC044BB-FAF8-4F39-8196-74DBDADD78C3}" type="slidenum">
              <a:rPr/>
              <a:pPr/>
              <a:t>‹#›</a:t>
            </a:fld>
            <a:endParaRPr/>
          </a:p>
        </p:txBody>
      </p:sp>
    </p:spTree>
    <p:extLst>
      <p:ext uri="{BB962C8B-B14F-4D97-AF65-F5344CB8AC3E}">
        <p14:creationId xmlns:p14="http://schemas.microsoft.com/office/powerpoint/2010/main" val="9270327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2E6FFC5-1B27-42F3-A9B4-3D7EB15E8E80}"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AA0BADF7-10B0-4E4A-BAC3-AE2E0CF2C9FE}" type="slidenum">
              <a:rPr/>
              <a:pPr/>
              <a:t>‹#›</a:t>
            </a:fld>
            <a:endParaRPr/>
          </a:p>
        </p:txBody>
      </p:sp>
    </p:spTree>
    <p:extLst>
      <p:ext uri="{BB962C8B-B14F-4D97-AF65-F5344CB8AC3E}">
        <p14:creationId xmlns:p14="http://schemas.microsoft.com/office/powerpoint/2010/main" val="371257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3F2E7-F11D-4E11-B614-1DFE3C46D621}" type="datetimeFigureOut">
              <a:rPr lang="ar-EG" smtClean="0"/>
              <a:t>02/09/1442</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16602898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2E6FFC5-1B27-42F3-A9B4-3D7EB15E8E80}"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F08554F5-96AC-41F2-9724-7E18499B3D7C}" type="slidenum">
              <a:rPr/>
              <a:pPr/>
              <a:t>‹#›</a:t>
            </a:fld>
            <a:endParaRPr/>
          </a:p>
        </p:txBody>
      </p:sp>
    </p:spTree>
    <p:extLst>
      <p:ext uri="{BB962C8B-B14F-4D97-AF65-F5344CB8AC3E}">
        <p14:creationId xmlns:p14="http://schemas.microsoft.com/office/powerpoint/2010/main" val="30069307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2E6FFC5-1B27-42F3-A9B4-3D7EB15E8E80}"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E3FD9C7B-571F-4A7C-BF65-17A1C1BBD7D0}" type="slidenum">
              <a:rPr/>
              <a:pPr/>
              <a:t>‹#›</a:t>
            </a:fld>
            <a:endParaRPr/>
          </a:p>
        </p:txBody>
      </p:sp>
    </p:spTree>
    <p:extLst>
      <p:ext uri="{BB962C8B-B14F-4D97-AF65-F5344CB8AC3E}">
        <p14:creationId xmlns:p14="http://schemas.microsoft.com/office/powerpoint/2010/main" val="27753744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E6FFC5-1B27-42F3-A9B4-3D7EB15E8E80}"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BEAEC282-A1BE-4CE5-BA59-1E7AD405187B}" type="slidenum">
              <a:rPr/>
              <a:pPr/>
              <a:t>‹#›</a:t>
            </a:fld>
            <a:endParaRPr/>
          </a:p>
        </p:txBody>
      </p:sp>
    </p:spTree>
    <p:extLst>
      <p:ext uri="{BB962C8B-B14F-4D97-AF65-F5344CB8AC3E}">
        <p14:creationId xmlns:p14="http://schemas.microsoft.com/office/powerpoint/2010/main" val="12033188"/>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6FFC5-1B27-42F3-A9B4-3D7EB15E8E80}"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8672ABAF-6A7D-4EFE-9AB6-6DBA6ED56DA2}" type="slidenum">
              <a:rPr/>
              <a:pPr/>
              <a:t>‹#›</a:t>
            </a:fld>
            <a:endParaRPr/>
          </a:p>
        </p:txBody>
      </p:sp>
    </p:spTree>
    <p:extLst>
      <p:ext uri="{BB962C8B-B14F-4D97-AF65-F5344CB8AC3E}">
        <p14:creationId xmlns:p14="http://schemas.microsoft.com/office/powerpoint/2010/main" val="3535158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6FFC5-1B27-42F3-A9B4-3D7EB15E8E80}"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C82AA3A7-3B9B-454B-AB8A-B9C6CFEA7B46}" type="slidenum">
              <a:rPr/>
              <a:pPr/>
              <a:t>‹#›</a:t>
            </a:fld>
            <a:endParaRPr/>
          </a:p>
        </p:txBody>
      </p:sp>
    </p:spTree>
    <p:extLst>
      <p:ext uri="{BB962C8B-B14F-4D97-AF65-F5344CB8AC3E}">
        <p14:creationId xmlns:p14="http://schemas.microsoft.com/office/powerpoint/2010/main" val="32471362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E6FFC5-1B27-42F3-A9B4-3D7EB15E8E80}"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0DD10C19-5545-4938-A452-534344D1C512}" type="slidenum">
              <a:rPr/>
              <a:pPr/>
              <a:t>‹#›</a:t>
            </a:fld>
            <a:endParaRPr/>
          </a:p>
        </p:txBody>
      </p:sp>
    </p:spTree>
    <p:extLst>
      <p:ext uri="{BB962C8B-B14F-4D97-AF65-F5344CB8AC3E}">
        <p14:creationId xmlns:p14="http://schemas.microsoft.com/office/powerpoint/2010/main" val="470900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E6FFC5-1B27-42F3-A9B4-3D7EB15E8E80}"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EF4C538A-2D0E-4D84-8FEC-CE91F691CB4A}" type="slidenum">
              <a:rPr/>
              <a:pPr/>
              <a:t>‹#›</a:t>
            </a:fld>
            <a:endParaRPr/>
          </a:p>
        </p:txBody>
      </p:sp>
    </p:spTree>
    <p:extLst>
      <p:ext uri="{BB962C8B-B14F-4D97-AF65-F5344CB8AC3E}">
        <p14:creationId xmlns:p14="http://schemas.microsoft.com/office/powerpoint/2010/main" val="5365173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27DEDA7-7D83-4861-B4B6-6FC053638868}"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5F5313C0-AAF0-46E0-BE86-F502477D5592}" type="slidenum">
              <a:rPr/>
              <a:pPr/>
              <a:t>‹#›</a:t>
            </a:fld>
            <a:endParaRPr/>
          </a:p>
        </p:txBody>
      </p:sp>
    </p:spTree>
    <p:extLst>
      <p:ext uri="{BB962C8B-B14F-4D97-AF65-F5344CB8AC3E}">
        <p14:creationId xmlns:p14="http://schemas.microsoft.com/office/powerpoint/2010/main" val="3680132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27DEDA7-7D83-4861-B4B6-6FC053638868}"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9BFC60D-6AE2-4244-BF81-5ECF8B1EB460}" type="slidenum">
              <a:rPr/>
              <a:pPr/>
              <a:t>‹#›</a:t>
            </a:fld>
            <a:endParaRPr/>
          </a:p>
        </p:txBody>
      </p:sp>
    </p:spTree>
    <p:extLst>
      <p:ext uri="{BB962C8B-B14F-4D97-AF65-F5344CB8AC3E}">
        <p14:creationId xmlns:p14="http://schemas.microsoft.com/office/powerpoint/2010/main" val="708068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7DEDA7-7D83-4861-B4B6-6FC053638868}"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079626B7-4422-4C2F-83E2-FD907FAEB371}" type="slidenum">
              <a:rPr/>
              <a:pPr/>
              <a:t>‹#›</a:t>
            </a:fld>
            <a:endParaRPr/>
          </a:p>
        </p:txBody>
      </p:sp>
    </p:spTree>
    <p:extLst>
      <p:ext uri="{BB962C8B-B14F-4D97-AF65-F5344CB8AC3E}">
        <p14:creationId xmlns:p14="http://schemas.microsoft.com/office/powerpoint/2010/main" val="169498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3F2E7-F11D-4E11-B614-1DFE3C46D621}" type="datetimeFigureOut">
              <a:rPr lang="ar-EG" smtClean="0"/>
              <a:t>02/09/1442</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39989408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19431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2552700" y="1600200"/>
            <a:ext cx="19431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27DEDA7-7D83-4861-B4B6-6FC053638868}"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C68BA936-C8D0-4281-B794-9F6FBDCC1AA4}" type="slidenum">
              <a:rPr/>
              <a:pPr/>
              <a:t>‹#›</a:t>
            </a:fld>
            <a:endParaRPr/>
          </a:p>
        </p:txBody>
      </p:sp>
    </p:spTree>
    <p:extLst>
      <p:ext uri="{BB962C8B-B14F-4D97-AF65-F5344CB8AC3E}">
        <p14:creationId xmlns:p14="http://schemas.microsoft.com/office/powerpoint/2010/main" val="31712280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27DEDA7-7D83-4861-B4B6-6FC053638868}" type="datetime1">
              <a:rPr lang="ar-EG"/>
              <a:pPr/>
              <a:t>02/09/1442</a:t>
            </a:fld>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C3D91657-2B06-4578-B949-B83E4008B9F2}" type="slidenum">
              <a:rPr/>
              <a:pPr/>
              <a:t>‹#›</a:t>
            </a:fld>
            <a:endParaRPr/>
          </a:p>
        </p:txBody>
      </p:sp>
    </p:spTree>
    <p:extLst>
      <p:ext uri="{BB962C8B-B14F-4D97-AF65-F5344CB8AC3E}">
        <p14:creationId xmlns:p14="http://schemas.microsoft.com/office/powerpoint/2010/main" val="39987155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27DEDA7-7D83-4861-B4B6-6FC053638868}" type="datetime1">
              <a:rPr lang="ar-EG"/>
              <a:pPr/>
              <a:t>02/09/1442</a:t>
            </a:fld>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0ABCD691-F8DC-4127-A7A4-BAAD01BD5DDF}" type="slidenum">
              <a:rPr/>
              <a:pPr/>
              <a:t>‹#›</a:t>
            </a:fld>
            <a:endParaRPr/>
          </a:p>
        </p:txBody>
      </p:sp>
    </p:spTree>
    <p:extLst>
      <p:ext uri="{BB962C8B-B14F-4D97-AF65-F5344CB8AC3E}">
        <p14:creationId xmlns:p14="http://schemas.microsoft.com/office/powerpoint/2010/main" val="37475001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DEDA7-7D83-4861-B4B6-6FC053638868}" type="datetime1">
              <a:rPr lang="ar-EG"/>
              <a:pPr/>
              <a:t>02/09/1442</a:t>
            </a:fld>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92B607A3-D11E-4253-BAF4-0EDE014D4372}" type="slidenum">
              <a:rPr/>
              <a:pPr/>
              <a:t>‹#›</a:t>
            </a:fld>
            <a:endParaRPr/>
          </a:p>
        </p:txBody>
      </p:sp>
    </p:spTree>
    <p:extLst>
      <p:ext uri="{BB962C8B-B14F-4D97-AF65-F5344CB8AC3E}">
        <p14:creationId xmlns:p14="http://schemas.microsoft.com/office/powerpoint/2010/main" val="4139222029"/>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DEDA7-7D83-4861-B4B6-6FC053638868}"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01E296CF-FEFD-423F-A369-2DB3AB053BBA}" type="slidenum">
              <a:rPr/>
              <a:pPr/>
              <a:t>‹#›</a:t>
            </a:fld>
            <a:endParaRPr/>
          </a:p>
        </p:txBody>
      </p:sp>
    </p:spTree>
    <p:extLst>
      <p:ext uri="{BB962C8B-B14F-4D97-AF65-F5344CB8AC3E}">
        <p14:creationId xmlns:p14="http://schemas.microsoft.com/office/powerpoint/2010/main" val="7476214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DEDA7-7D83-4861-B4B6-6FC053638868}" type="datetime1">
              <a:rPr lang="ar-EG"/>
              <a:pPr/>
              <a:t>02/09/1442</a:t>
            </a:fld>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ECF95A5E-9EB2-4BE9-996C-143DEDE78FD2}" type="slidenum">
              <a:rPr/>
              <a:pPr/>
              <a:t>‹#›</a:t>
            </a:fld>
            <a:endParaRPr/>
          </a:p>
        </p:txBody>
      </p:sp>
    </p:spTree>
    <p:extLst>
      <p:ext uri="{BB962C8B-B14F-4D97-AF65-F5344CB8AC3E}">
        <p14:creationId xmlns:p14="http://schemas.microsoft.com/office/powerpoint/2010/main" val="41045957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27DEDA7-7D83-4861-B4B6-6FC053638868}"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94721ED-8620-4A78-BF3C-C2EA2ADBF0ED}" type="slidenum">
              <a:rPr/>
              <a:pPr/>
              <a:t>‹#›</a:t>
            </a:fld>
            <a:endParaRPr/>
          </a:p>
        </p:txBody>
      </p:sp>
    </p:spTree>
    <p:extLst>
      <p:ext uri="{BB962C8B-B14F-4D97-AF65-F5344CB8AC3E}">
        <p14:creationId xmlns:p14="http://schemas.microsoft.com/office/powerpoint/2010/main" val="29256401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27DEDA7-7D83-4861-B4B6-6FC053638868}" type="datetime1">
              <a:rPr lang="ar-EG"/>
              <a:pPr/>
              <a:t>02/09/1442</a:t>
            </a:fld>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9F834C7E-3E0F-4F68-A74D-A5E343E6C4D6}" type="slidenum">
              <a:rPr/>
              <a:pPr/>
              <a:t>‹#›</a:t>
            </a:fld>
            <a:endParaRPr/>
          </a:p>
        </p:txBody>
      </p:sp>
    </p:spTree>
    <p:extLst>
      <p:ext uri="{BB962C8B-B14F-4D97-AF65-F5344CB8AC3E}">
        <p14:creationId xmlns:p14="http://schemas.microsoft.com/office/powerpoint/2010/main" val="23358491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8B4A538-F95A-40FF-8E5E-89232BBEA88E}" type="slidenum">
              <a:rPr/>
              <a:pPr/>
              <a:t>‹#›</a:t>
            </a:fld>
            <a:endParaRPr/>
          </a:p>
        </p:txBody>
      </p:sp>
    </p:spTree>
    <p:extLst>
      <p:ext uri="{BB962C8B-B14F-4D97-AF65-F5344CB8AC3E}">
        <p14:creationId xmlns:p14="http://schemas.microsoft.com/office/powerpoint/2010/main" val="174870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B341E697-F641-4E1A-A514-9A9BCFABF097}" type="slidenum">
              <a:rPr/>
              <a:pPr/>
              <a:t>‹#›</a:t>
            </a:fld>
            <a:endParaRPr/>
          </a:p>
        </p:txBody>
      </p:sp>
    </p:spTree>
    <p:extLst>
      <p:ext uri="{BB962C8B-B14F-4D97-AF65-F5344CB8AC3E}">
        <p14:creationId xmlns:p14="http://schemas.microsoft.com/office/powerpoint/2010/main" val="1618686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3F2E7-F11D-4E11-B614-1DFE3C46D621}" type="datetimeFigureOut">
              <a:rPr lang="ar-EG" smtClean="0"/>
              <a:t>02/09/1442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35318175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D06C1E91-133F-497C-962A-5587870FAD3F}" type="slidenum">
              <a:rPr/>
              <a:pPr/>
              <a:t>‹#›</a:t>
            </a:fld>
            <a:endParaRPr/>
          </a:p>
        </p:txBody>
      </p:sp>
    </p:spTree>
    <p:extLst>
      <p:ext uri="{BB962C8B-B14F-4D97-AF65-F5344CB8AC3E}">
        <p14:creationId xmlns:p14="http://schemas.microsoft.com/office/powerpoint/2010/main" val="30340574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4963"/>
            <a:ext cx="4038600" cy="3976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4963"/>
            <a:ext cx="4038600" cy="3976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C7B4C86E-131D-4317-A974-BDF3B663940E}" type="slidenum">
              <a:rPr/>
              <a:pPr/>
              <a:t>‹#›</a:t>
            </a:fld>
            <a:endParaRPr/>
          </a:p>
        </p:txBody>
      </p:sp>
    </p:spTree>
    <p:extLst>
      <p:ext uri="{BB962C8B-B14F-4D97-AF65-F5344CB8AC3E}">
        <p14:creationId xmlns:p14="http://schemas.microsoft.com/office/powerpoint/2010/main" val="36601195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a:solidFill>
                <a:prstClr val="black"/>
              </a:solidFill>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1F0DA43A-1B32-4683-AD72-9ACE8938A01D}" type="slidenum">
              <a:rPr/>
              <a:pPr/>
              <a:t>‹#›</a:t>
            </a:fld>
            <a:endParaRPr/>
          </a:p>
        </p:txBody>
      </p:sp>
    </p:spTree>
    <p:extLst>
      <p:ext uri="{BB962C8B-B14F-4D97-AF65-F5344CB8AC3E}">
        <p14:creationId xmlns:p14="http://schemas.microsoft.com/office/powerpoint/2010/main" val="23970699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a:solidFill>
                <a:prstClr val="black"/>
              </a:solidFill>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03DD6299-AD09-4587-8A2B-EE74FB588076}" type="slidenum">
              <a:rPr/>
              <a:pPr/>
              <a:t>‹#›</a:t>
            </a:fld>
            <a:endParaRPr/>
          </a:p>
        </p:txBody>
      </p:sp>
    </p:spTree>
    <p:extLst>
      <p:ext uri="{BB962C8B-B14F-4D97-AF65-F5344CB8AC3E}">
        <p14:creationId xmlns:p14="http://schemas.microsoft.com/office/powerpoint/2010/main" val="1432846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black"/>
              </a:solidFill>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4A7D6DD0-9DDF-4A64-B5C9-C7A84C2DB92C}" type="slidenum">
              <a:rPr/>
              <a:pPr/>
              <a:t>‹#›</a:t>
            </a:fld>
            <a:endParaRPr/>
          </a:p>
        </p:txBody>
      </p:sp>
    </p:spTree>
    <p:extLst>
      <p:ext uri="{BB962C8B-B14F-4D97-AF65-F5344CB8AC3E}">
        <p14:creationId xmlns:p14="http://schemas.microsoft.com/office/powerpoint/2010/main" val="2782714862"/>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375437E6-968A-4A2E-809E-334378F6FFB1}" type="slidenum">
              <a:rPr/>
              <a:pPr/>
              <a:t>‹#›</a:t>
            </a:fld>
            <a:endParaRPr/>
          </a:p>
        </p:txBody>
      </p:sp>
    </p:spTree>
    <p:extLst>
      <p:ext uri="{BB962C8B-B14F-4D97-AF65-F5344CB8AC3E}">
        <p14:creationId xmlns:p14="http://schemas.microsoft.com/office/powerpoint/2010/main" val="25160674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E9D78AC2-0AC3-4FBE-B22D-2625C60BCD1F}" type="slidenum">
              <a:rPr/>
              <a:pPr/>
              <a:t>‹#›</a:t>
            </a:fld>
            <a:endParaRPr/>
          </a:p>
        </p:txBody>
      </p:sp>
    </p:spTree>
    <p:extLst>
      <p:ext uri="{BB962C8B-B14F-4D97-AF65-F5344CB8AC3E}">
        <p14:creationId xmlns:p14="http://schemas.microsoft.com/office/powerpoint/2010/main" val="8739602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6F1692AC-D5AC-4E32-9287-DB5175D07C86}" type="slidenum">
              <a:rPr/>
              <a:pPr/>
              <a:t>‹#›</a:t>
            </a:fld>
            <a:endParaRPr/>
          </a:p>
        </p:txBody>
      </p:sp>
    </p:spTree>
    <p:extLst>
      <p:ext uri="{BB962C8B-B14F-4D97-AF65-F5344CB8AC3E}">
        <p14:creationId xmlns:p14="http://schemas.microsoft.com/office/powerpoint/2010/main" val="25925661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4963"/>
            <a:ext cx="2057400" cy="397668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1604963"/>
            <a:ext cx="6019800" cy="3976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7A3BF86C-C27C-437C-A3D4-7A13A0C5D9BE}" type="slidenum">
              <a:rPr/>
              <a:pPr/>
              <a:t>‹#›</a:t>
            </a:fld>
            <a:endParaRPr/>
          </a:p>
        </p:txBody>
      </p:sp>
    </p:spTree>
    <p:extLst>
      <p:ext uri="{BB962C8B-B14F-4D97-AF65-F5344CB8AC3E}">
        <p14:creationId xmlns:p14="http://schemas.microsoft.com/office/powerpoint/2010/main" val="38902130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8BA63926-60F3-4F6A-88AA-C06BE03643BF}" type="slidenum">
              <a:rPr/>
              <a:pPr/>
              <a:t>‹#›</a:t>
            </a:fld>
            <a:endParaRPr/>
          </a:p>
        </p:txBody>
      </p:sp>
    </p:spTree>
    <p:extLst>
      <p:ext uri="{BB962C8B-B14F-4D97-AF65-F5344CB8AC3E}">
        <p14:creationId xmlns:p14="http://schemas.microsoft.com/office/powerpoint/2010/main" val="371074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3F2E7-F11D-4E11-B614-1DFE3C46D621}" type="datetimeFigureOut">
              <a:rPr lang="ar-EG" smtClean="0"/>
              <a:t>02/09/1442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26853120-BFE5-4E3A-A3FC-1F3CBBA5B83A}" type="slidenum">
              <a:rPr lang="ar-EG" smtClean="0"/>
              <a:t>‹#›</a:t>
            </a:fld>
            <a:endParaRPr lang="ar-EG"/>
          </a:p>
        </p:txBody>
      </p:sp>
    </p:spTree>
    <p:extLst>
      <p:ext uri="{BB962C8B-B14F-4D97-AF65-F5344CB8AC3E}">
        <p14:creationId xmlns:p14="http://schemas.microsoft.com/office/powerpoint/2010/main" val="30895866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22AC5A9E-B35A-4886-966F-456084670D32}" type="slidenum">
              <a:rPr/>
              <a:pPr/>
              <a:t>‹#›</a:t>
            </a:fld>
            <a:endParaRPr/>
          </a:p>
        </p:txBody>
      </p:sp>
    </p:spTree>
    <p:extLst>
      <p:ext uri="{BB962C8B-B14F-4D97-AF65-F5344CB8AC3E}">
        <p14:creationId xmlns:p14="http://schemas.microsoft.com/office/powerpoint/2010/main" val="6563296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A000F033-6D00-4E55-9E86-8BA070113638}" type="slidenum">
              <a:rPr/>
              <a:pPr/>
              <a:t>‹#›</a:t>
            </a:fld>
            <a:endParaRPr/>
          </a:p>
        </p:txBody>
      </p:sp>
    </p:spTree>
    <p:extLst>
      <p:ext uri="{BB962C8B-B14F-4D97-AF65-F5344CB8AC3E}">
        <p14:creationId xmlns:p14="http://schemas.microsoft.com/office/powerpoint/2010/main" val="31977593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3375"/>
            <a:ext cx="4037013" cy="397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6613" y="1603375"/>
            <a:ext cx="4037012" cy="3976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258CEEB7-DC61-4C5C-94AC-471554CC2DA9}" type="slidenum">
              <a:rPr/>
              <a:pPr/>
              <a:t>‹#›</a:t>
            </a:fld>
            <a:endParaRPr/>
          </a:p>
        </p:txBody>
      </p:sp>
    </p:spTree>
    <p:extLst>
      <p:ext uri="{BB962C8B-B14F-4D97-AF65-F5344CB8AC3E}">
        <p14:creationId xmlns:p14="http://schemas.microsoft.com/office/powerpoint/2010/main" val="22882781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a:solidFill>
                <a:prstClr val="black"/>
              </a:solidFill>
            </a:endParaRPr>
          </a:p>
        </p:txBody>
      </p:sp>
      <p:sp>
        <p:nvSpPr>
          <p:cNvPr id="8" name="Footer Placeholder 7"/>
          <p:cNvSpPr>
            <a:spLocks noGrp="1"/>
          </p:cNvSpPr>
          <p:nvPr>
            <p:ph type="ftr" sz="quarter" idx="11"/>
          </p:nvPr>
        </p:nvSpPr>
        <p:spPr/>
        <p:txBody>
          <a:bodyPr/>
          <a:lstStyle/>
          <a:p>
            <a:endParaRPr>
              <a:solidFill>
                <a:prstClr val="black"/>
              </a:solidFill>
            </a:endParaRPr>
          </a:p>
        </p:txBody>
      </p:sp>
      <p:sp>
        <p:nvSpPr>
          <p:cNvPr id="9" name="Slide Number Placeholder 8"/>
          <p:cNvSpPr>
            <a:spLocks noGrp="1"/>
          </p:cNvSpPr>
          <p:nvPr>
            <p:ph type="sldNum" sz="quarter" idx="12"/>
          </p:nvPr>
        </p:nvSpPr>
        <p:spPr/>
        <p:txBody>
          <a:bodyPr/>
          <a:lstStyle/>
          <a:p>
            <a:fld id="{9C412CF3-483C-47A0-AC97-019264FB4932}" type="slidenum">
              <a:rPr/>
              <a:pPr/>
              <a:t>‹#›</a:t>
            </a:fld>
            <a:endParaRPr/>
          </a:p>
        </p:txBody>
      </p:sp>
    </p:spTree>
    <p:extLst>
      <p:ext uri="{BB962C8B-B14F-4D97-AF65-F5344CB8AC3E}">
        <p14:creationId xmlns:p14="http://schemas.microsoft.com/office/powerpoint/2010/main" val="14219516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a:solidFill>
                <a:prstClr val="black"/>
              </a:solidFill>
            </a:endParaRPr>
          </a:p>
        </p:txBody>
      </p:sp>
      <p:sp>
        <p:nvSpPr>
          <p:cNvPr id="4" name="Footer Placeholder 3"/>
          <p:cNvSpPr>
            <a:spLocks noGrp="1"/>
          </p:cNvSpPr>
          <p:nvPr>
            <p:ph type="ftr" sz="quarter" idx="11"/>
          </p:nvPr>
        </p:nvSpPr>
        <p:spPr/>
        <p:txBody>
          <a:bodyPr/>
          <a:lstStyle/>
          <a:p>
            <a:endParaRPr>
              <a:solidFill>
                <a:prstClr val="black"/>
              </a:solidFill>
            </a:endParaRPr>
          </a:p>
        </p:txBody>
      </p:sp>
      <p:sp>
        <p:nvSpPr>
          <p:cNvPr id="5" name="Slide Number Placeholder 4"/>
          <p:cNvSpPr>
            <a:spLocks noGrp="1"/>
          </p:cNvSpPr>
          <p:nvPr>
            <p:ph type="sldNum" sz="quarter" idx="12"/>
          </p:nvPr>
        </p:nvSpPr>
        <p:spPr/>
        <p:txBody>
          <a:bodyPr/>
          <a:lstStyle/>
          <a:p>
            <a:fld id="{3A70EB19-E944-455D-92F6-89B44B97261F}" type="slidenum">
              <a:rPr/>
              <a:pPr/>
              <a:t>‹#›</a:t>
            </a:fld>
            <a:endParaRPr/>
          </a:p>
        </p:txBody>
      </p:sp>
    </p:spTree>
    <p:extLst>
      <p:ext uri="{BB962C8B-B14F-4D97-AF65-F5344CB8AC3E}">
        <p14:creationId xmlns:p14="http://schemas.microsoft.com/office/powerpoint/2010/main" val="2006753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solidFill>
                <a:prstClr val="black"/>
              </a:solidFill>
            </a:endParaRPr>
          </a:p>
        </p:txBody>
      </p:sp>
      <p:sp>
        <p:nvSpPr>
          <p:cNvPr id="3" name="Footer Placeholder 2"/>
          <p:cNvSpPr>
            <a:spLocks noGrp="1"/>
          </p:cNvSpPr>
          <p:nvPr>
            <p:ph type="ftr" sz="quarter" idx="11"/>
          </p:nvPr>
        </p:nvSpPr>
        <p:spPr/>
        <p:txBody>
          <a:bodyPr/>
          <a:lstStyle/>
          <a:p>
            <a:endParaRPr>
              <a:solidFill>
                <a:prstClr val="black"/>
              </a:solidFill>
            </a:endParaRPr>
          </a:p>
        </p:txBody>
      </p:sp>
      <p:sp>
        <p:nvSpPr>
          <p:cNvPr id="4" name="Slide Number Placeholder 3"/>
          <p:cNvSpPr>
            <a:spLocks noGrp="1"/>
          </p:cNvSpPr>
          <p:nvPr>
            <p:ph type="sldNum" sz="quarter" idx="12"/>
          </p:nvPr>
        </p:nvSpPr>
        <p:spPr/>
        <p:txBody>
          <a:bodyPr/>
          <a:lstStyle/>
          <a:p>
            <a:fld id="{D8FE3AA3-F6F0-4EA7-876B-FBCA3A110512}" type="slidenum">
              <a:rPr/>
              <a:pPr/>
              <a:t>‹#›</a:t>
            </a:fld>
            <a:endParaRPr/>
          </a:p>
        </p:txBody>
      </p:sp>
    </p:spTree>
    <p:extLst>
      <p:ext uri="{BB962C8B-B14F-4D97-AF65-F5344CB8AC3E}">
        <p14:creationId xmlns:p14="http://schemas.microsoft.com/office/powerpoint/2010/main" val="1749625097"/>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B155C703-2341-42E5-BDFF-F17D94AADFA9}" type="slidenum">
              <a:rPr/>
              <a:pPr/>
              <a:t>‹#›</a:t>
            </a:fld>
            <a:endParaRPr/>
          </a:p>
        </p:txBody>
      </p:sp>
    </p:spTree>
    <p:extLst>
      <p:ext uri="{BB962C8B-B14F-4D97-AF65-F5344CB8AC3E}">
        <p14:creationId xmlns:p14="http://schemas.microsoft.com/office/powerpoint/2010/main" val="15848775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endParaRPr>
              <a:solidFill>
                <a:prstClr val="black"/>
              </a:solidFill>
            </a:endParaRPr>
          </a:p>
        </p:txBody>
      </p:sp>
      <p:sp>
        <p:nvSpPr>
          <p:cNvPr id="7" name="Slide Number Placeholder 6"/>
          <p:cNvSpPr>
            <a:spLocks noGrp="1"/>
          </p:cNvSpPr>
          <p:nvPr>
            <p:ph type="sldNum" sz="quarter" idx="12"/>
          </p:nvPr>
        </p:nvSpPr>
        <p:spPr/>
        <p:txBody>
          <a:bodyPr/>
          <a:lstStyle/>
          <a:p>
            <a:fld id="{64454D4C-60BF-44A6-AAE9-A6D755064696}" type="slidenum">
              <a:rPr/>
              <a:pPr/>
              <a:t>‹#›</a:t>
            </a:fld>
            <a:endParaRPr/>
          </a:p>
        </p:txBody>
      </p:sp>
    </p:spTree>
    <p:extLst>
      <p:ext uri="{BB962C8B-B14F-4D97-AF65-F5344CB8AC3E}">
        <p14:creationId xmlns:p14="http://schemas.microsoft.com/office/powerpoint/2010/main" val="3918758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40B50668-EC3A-4A5A-BC84-F764BBE4964B}" type="slidenum">
              <a:rPr/>
              <a:pPr/>
              <a:t>‹#›</a:t>
            </a:fld>
            <a:endParaRPr/>
          </a:p>
        </p:txBody>
      </p:sp>
    </p:spTree>
    <p:extLst>
      <p:ext uri="{BB962C8B-B14F-4D97-AF65-F5344CB8AC3E}">
        <p14:creationId xmlns:p14="http://schemas.microsoft.com/office/powerpoint/2010/main" val="4425795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273050"/>
            <a:ext cx="2055812" cy="5307013"/>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3050"/>
            <a:ext cx="6018213" cy="5307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a:solidFill>
                <a:prstClr val="black"/>
              </a:solidFill>
            </a:endParaRPr>
          </a:p>
        </p:txBody>
      </p:sp>
      <p:sp>
        <p:nvSpPr>
          <p:cNvPr id="5" name="Footer Placeholder 4"/>
          <p:cNvSpPr>
            <a:spLocks noGrp="1"/>
          </p:cNvSpPr>
          <p:nvPr>
            <p:ph type="ftr" sz="quarter" idx="11"/>
          </p:nvPr>
        </p:nvSpPr>
        <p:spPr/>
        <p:txBody>
          <a:bodyPr/>
          <a:lstStyle/>
          <a:p>
            <a:endParaRPr>
              <a:solidFill>
                <a:prstClr val="black"/>
              </a:solidFill>
            </a:endParaRPr>
          </a:p>
        </p:txBody>
      </p:sp>
      <p:sp>
        <p:nvSpPr>
          <p:cNvPr id="6" name="Slide Number Placeholder 5"/>
          <p:cNvSpPr>
            <a:spLocks noGrp="1"/>
          </p:cNvSpPr>
          <p:nvPr>
            <p:ph type="sldNum" sz="quarter" idx="12"/>
          </p:nvPr>
        </p:nvSpPr>
        <p:spPr/>
        <p:txBody>
          <a:bodyPr/>
          <a:lstStyle/>
          <a:p>
            <a:fld id="{56023FD1-AE34-4003-9BC2-63C382B60BF3}" type="slidenum">
              <a:rPr/>
              <a:pPr/>
              <a:t>‹#›</a:t>
            </a:fld>
            <a:endParaRPr/>
          </a:p>
        </p:txBody>
      </p:sp>
    </p:spTree>
    <p:extLst>
      <p:ext uri="{BB962C8B-B14F-4D97-AF65-F5344CB8AC3E}">
        <p14:creationId xmlns:p14="http://schemas.microsoft.com/office/powerpoint/2010/main" val="217377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3F2E7-F11D-4E11-B614-1DFE3C46D621}" type="datetimeFigureOut">
              <a:rPr lang="ar-EG" smtClean="0"/>
              <a:t>02/09/1442</a:t>
            </a:fld>
            <a:endParaRPr lang="ar-E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53120-BFE5-4E3A-A3FC-1F3CBBA5B83A}" type="slidenum">
              <a:rPr lang="ar-EG" smtClean="0"/>
              <a:t>‹#›</a:t>
            </a:fld>
            <a:endParaRPr lang="ar-EG"/>
          </a:p>
        </p:txBody>
      </p:sp>
    </p:spTree>
    <p:extLst>
      <p:ext uri="{BB962C8B-B14F-4D97-AF65-F5344CB8AC3E}">
        <p14:creationId xmlns:p14="http://schemas.microsoft.com/office/powerpoint/2010/main" val="2790920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5956138"/>
            <a:ext cx="2133599" cy="365125"/>
          </a:xfrm>
          <a:prstGeom prst="rect">
            <a:avLst/>
          </a:prstGeom>
        </p:spPr>
        <p:txBody>
          <a:bodyPr vert="horz" lIns="91440" tIns="45720" rIns="91440" bIns="45720" rtlCol="0" anchor="ctr"/>
          <a:lstStyle>
            <a:lvl1pPr algn="r">
              <a:defRPr sz="675">
                <a:solidFill>
                  <a:schemeClr val="accent2"/>
                </a:solidFill>
              </a:defRPr>
            </a:lvl1pPr>
          </a:lstStyle>
          <a:p>
            <a:pPr defTabSz="457200"/>
            <a:fld id="{4C970A1D-5DA7-45AC-B505-2B1B1A217DD4}" type="datetime1">
              <a:rPr lang="en-US" smtClean="0">
                <a:solidFill>
                  <a:srgbClr val="4590B8"/>
                </a:solidFill>
              </a:rPr>
              <a:pPr defTabSz="457200"/>
              <a:t>4/13/2021</a:t>
            </a:fld>
            <a:endParaRPr lang="en-US">
              <a:solidFill>
                <a:srgbClr val="4590B8"/>
              </a:solidFill>
            </a:endParaRPr>
          </a:p>
        </p:txBody>
      </p:sp>
      <p:sp>
        <p:nvSpPr>
          <p:cNvPr id="5" name="Footer Placeholder 4"/>
          <p:cNvSpPr>
            <a:spLocks noGrp="1"/>
          </p:cNvSpPr>
          <p:nvPr>
            <p:ph type="ftr" sz="quarter" idx="3"/>
          </p:nvPr>
        </p:nvSpPr>
        <p:spPr>
          <a:xfrm>
            <a:off x="435894" y="5951812"/>
            <a:ext cx="5187908" cy="365125"/>
          </a:xfrm>
          <a:prstGeom prst="rect">
            <a:avLst/>
          </a:prstGeom>
        </p:spPr>
        <p:txBody>
          <a:bodyPr vert="horz" lIns="91440" tIns="45720" rIns="91440" bIns="45720" rtlCol="0" anchor="ctr"/>
          <a:lstStyle>
            <a:lvl1pPr algn="l">
              <a:defRPr sz="675" cap="all">
                <a:solidFill>
                  <a:schemeClr val="accent2"/>
                </a:solidFill>
              </a:defRPr>
            </a:lvl1pPr>
          </a:lstStyle>
          <a:p>
            <a:pPr defTabSz="457200"/>
            <a:endParaRPr lang="en-US">
              <a:solidFill>
                <a:srgbClr val="4590B8"/>
              </a:solidFill>
            </a:endParaRPr>
          </a:p>
        </p:txBody>
      </p:sp>
      <p:sp>
        <p:nvSpPr>
          <p:cNvPr id="6" name="Slide Number Placeholder 5"/>
          <p:cNvSpPr>
            <a:spLocks noGrp="1"/>
          </p:cNvSpPr>
          <p:nvPr>
            <p:ph type="sldNum" sz="quarter" idx="4"/>
          </p:nvPr>
        </p:nvSpPr>
        <p:spPr>
          <a:xfrm>
            <a:off x="7918725" y="5956138"/>
            <a:ext cx="789383" cy="365125"/>
          </a:xfrm>
          <a:prstGeom prst="rect">
            <a:avLst/>
          </a:prstGeom>
        </p:spPr>
        <p:txBody>
          <a:bodyPr vert="horz" lIns="91440" tIns="45720" rIns="91440" bIns="45720" rtlCol="0" anchor="ctr"/>
          <a:lstStyle>
            <a:lvl1pPr algn="r">
              <a:defRPr sz="675">
                <a:solidFill>
                  <a:schemeClr val="accent2"/>
                </a:solidFill>
              </a:defRPr>
            </a:lvl1pPr>
          </a:lstStyle>
          <a:p>
            <a:pPr defTabSz="457200"/>
            <a:fld id="{D2CBC6F9-63DC-418A-A30A-9A9F771FE38A}" type="slidenum">
              <a:rPr lang="en-US" smtClean="0">
                <a:solidFill>
                  <a:srgbClr val="4590B8"/>
                </a:solidFill>
              </a:rPr>
              <a:pPr defTabSz="457200"/>
              <a:t>‹#›</a:t>
            </a:fld>
            <a:endParaRPr lang="en-US">
              <a:solidFill>
                <a:srgbClr val="4590B8"/>
              </a:solidFill>
            </a:endParaRPr>
          </a:p>
        </p:txBody>
      </p:sp>
      <p:sp>
        <p:nvSpPr>
          <p:cNvPr id="9" name="Rectangle 8"/>
          <p:cNvSpPr/>
          <p:nvPr/>
        </p:nvSpPr>
        <p:spPr>
          <a:xfrm>
            <a:off x="334901"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4813209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4680"/>
            <a:ext cx="8229240" cy="64908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457200" y="1104840"/>
            <a:ext cx="8229240" cy="544788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457200" y="6356520"/>
            <a:ext cx="2133360" cy="364679"/>
          </a:xfrm>
          <a:prstGeom prst="rect">
            <a:avLst/>
          </a:prstGeom>
          <a:noFill/>
          <a:ln>
            <a:noFill/>
          </a:ln>
        </p:spPr>
        <p:txBody>
          <a:bodyPr vert="horz" wrap="square" lIns="91440" tIns="45720" rIns="91440" bIns="45720" anchor="t" anchorCtr="0">
            <a:noAutofit/>
          </a:bodyPr>
          <a:lstStyle>
            <a:lvl1pPr lvl="0" algn="l" rtl="0" hangingPunct="0">
              <a:lnSpc>
                <a:spcPct val="100000"/>
              </a:lnSpc>
              <a:spcBef>
                <a:spcPts val="0"/>
              </a:spcBef>
              <a:spcAft>
                <a:spcPts val="0"/>
              </a:spcAft>
              <a:buNone/>
              <a:tabLst/>
              <a:defRPr lang="en-US" sz="1400" b="0" i="0" u="none" strike="noStrike" kern="1200" cap="none" spc="0" baseline="0">
                <a:solidFill>
                  <a:srgbClr val="000000"/>
                </a:solidFill>
                <a:latin typeface="Calibri" pitchFamily="34"/>
                <a:ea typeface="DejaVu Sans" pitchFamily="2"/>
                <a:cs typeface="DejaVu Sans" pitchFamily="2"/>
              </a:defRPr>
            </a:lvl1pPr>
          </a:lstStyle>
          <a:p>
            <a:pPr defTabSz="914400"/>
            <a:fld id="{9A741F80-7A4D-48D2-BA74-81889A6929F7}" type="datetime1">
              <a:rPr lang="ar-EG" smtClean="0"/>
              <a:pPr defTabSz="914400"/>
              <a:t>02/09/1442</a:t>
            </a:fld>
            <a:endParaRPr/>
          </a:p>
        </p:txBody>
      </p:sp>
      <p:sp>
        <p:nvSpPr>
          <p:cNvPr id="5" name="Footer Placeholder 4"/>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6" name="Slide Number Placeholder 5"/>
          <p:cNvSpPr txBox="1">
            <a:spLocks noGrp="1"/>
          </p:cNvSpPr>
          <p:nvPr>
            <p:ph type="sldNum" sz="quarter" idx="4"/>
          </p:nvPr>
        </p:nvSpPr>
        <p:spPr>
          <a:xfrm>
            <a:off x="6553080" y="6356520"/>
            <a:ext cx="2133360" cy="364679"/>
          </a:xfrm>
          <a:prstGeom prst="rect">
            <a:avLst/>
          </a:prstGeom>
          <a:noFill/>
          <a:ln>
            <a:noFill/>
          </a:ln>
        </p:spPr>
        <p:txBody>
          <a:bodyPr vert="horz" wrap="square" lIns="91440" tIns="45720" rIns="91440" bIns="45720" anchor="t" anchorCtr="0">
            <a:noAutofit/>
          </a:bodyPr>
          <a:lstStyle>
            <a:lvl1pPr lvl="0" algn="l" rtl="0" hangingPunct="0">
              <a:lnSpc>
                <a:spcPct val="100000"/>
              </a:lnSpc>
              <a:spcBef>
                <a:spcPts val="0"/>
              </a:spcBef>
              <a:spcAft>
                <a:spcPts val="0"/>
              </a:spcAft>
              <a:buNone/>
              <a:tabLst/>
              <a:defRPr lang="en-US" sz="1400" b="0" i="0" u="none" strike="noStrike" kern="1200" cap="none" spc="0" baseline="0">
                <a:solidFill>
                  <a:srgbClr val="000000"/>
                </a:solidFill>
                <a:latin typeface="Calibri" pitchFamily="34"/>
                <a:ea typeface="DejaVu Sans" pitchFamily="2"/>
                <a:cs typeface="DejaVu Sans" pitchFamily="2"/>
              </a:defRPr>
            </a:lvl1pPr>
          </a:lstStyle>
          <a:p>
            <a:pPr defTabSz="914400"/>
            <a:fld id="{08294AF1-C3F4-40EE-99C8-02FFFF922969}" type="slidenum">
              <a:rPr smtClean="0"/>
              <a:pPr defTabSz="914400"/>
              <a:t>‹#›</a:t>
            </a:fld>
            <a:endParaRPr/>
          </a:p>
        </p:txBody>
      </p:sp>
    </p:spTree>
    <p:extLst>
      <p:ext uri="{BB962C8B-B14F-4D97-AF65-F5344CB8AC3E}">
        <p14:creationId xmlns:p14="http://schemas.microsoft.com/office/powerpoint/2010/main" val="26536253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lvl="0" algn="ctr" rtl="0" hangingPunct="0">
        <a:lnSpc>
          <a:spcPct val="100000"/>
        </a:lnSpc>
        <a:spcBef>
          <a:spcPts val="0"/>
        </a:spcBef>
        <a:spcAft>
          <a:spcPts val="0"/>
        </a:spcAft>
        <a:buNone/>
        <a:tabLst/>
        <a:defRPr lang="en-US" sz="40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marL="0" marR="0" lvl="0" indent="0" algn="l" rtl="0" hangingPunct="0">
        <a:lnSpc>
          <a:spcPct val="100000"/>
        </a:lnSpc>
        <a:spcBef>
          <a:spcPts val="601"/>
        </a:spcBef>
        <a:spcAft>
          <a:spcPts val="0"/>
        </a:spcAft>
        <a:buSzPct val="45000"/>
        <a:buFont typeface="StarSymbol"/>
        <a:buChar char="●"/>
        <a:tabLst/>
        <a:defRPr lang="en-US" sz="3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1pPr>
      <a:lvl2pPr marL="0" marR="0" lvl="1" indent="0" algn="l" rtl="0" hangingPunct="0">
        <a:lnSpc>
          <a:spcPct val="100000"/>
        </a:lnSpc>
        <a:spcBef>
          <a:spcPts val="541"/>
        </a:spcBef>
        <a:spcAft>
          <a:spcPts val="0"/>
        </a:spcAft>
        <a:buSzPct val="75000"/>
        <a:buFont typeface="StarSymbol"/>
        <a:buChar char="–"/>
        <a:tabLst/>
        <a:defRPr lang="en-US" sz="27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2pPr>
      <a:lvl3pPr marL="0" marR="0" lvl="2" indent="0" algn="l" rtl="0" hangingPunct="0">
        <a:lnSpc>
          <a:spcPct val="100000"/>
        </a:lnSpc>
        <a:spcBef>
          <a:spcPts val="479"/>
        </a:spcBef>
        <a:spcAft>
          <a:spcPts val="0"/>
        </a:spcAft>
        <a:buSzPct val="45000"/>
        <a:buFont typeface="StarSymbol"/>
        <a:buChar char="●"/>
        <a:tabLst/>
        <a:defRPr lang="en-US" sz="24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3pPr>
      <a:lvl4pPr marL="0" marR="0" lvl="3" indent="0" algn="l" rtl="0" hangingPunct="0">
        <a:lnSpc>
          <a:spcPct val="100000"/>
        </a:lnSpc>
        <a:spcBef>
          <a:spcPts val="420"/>
        </a:spcBef>
        <a:spcAft>
          <a:spcPts val="0"/>
        </a:spcAft>
        <a:buSzPct val="75000"/>
        <a:buFont typeface="StarSymbol"/>
        <a:buChar char="–"/>
        <a:tabLst/>
        <a:defRPr lang="en-US" sz="21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4pPr>
      <a:lvl5pPr marL="0" marR="0" lvl="4" indent="0" algn="l" rtl="0" hangingPunct="0">
        <a:lnSpc>
          <a:spcPct val="100000"/>
        </a:lnSpc>
        <a:spcBef>
          <a:spcPts val="400"/>
        </a:spcBef>
        <a:spcAft>
          <a:spcPts val="0"/>
        </a:spcAft>
        <a:buSzPct val="45000"/>
        <a:buFont typeface="StarSymbol"/>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4680"/>
            <a:ext cx="8229240" cy="63936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457200" y="1600200"/>
            <a:ext cx="4038119"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type="body" sz="quarter" idx="4294967295"/>
          </p:nvPr>
        </p:nvSpPr>
        <p:spPr>
          <a:xfrm>
            <a:off x="4648320" y="1600200"/>
            <a:ext cx="4038119"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2"/>
          </p:nvPr>
        </p:nvSpPr>
        <p:spPr>
          <a:xfrm>
            <a:off x="457200" y="6356520"/>
            <a:ext cx="2133360" cy="364679"/>
          </a:xfrm>
          <a:prstGeom prst="rect">
            <a:avLst/>
          </a:prstGeom>
          <a:noFill/>
          <a:ln>
            <a:noFill/>
          </a:ln>
        </p:spPr>
        <p:txBody>
          <a:bodyPr vert="horz" wrap="square" lIns="91440" tIns="45720" rIns="91440" bIns="45720" anchor="t" anchorCtr="0">
            <a:noAutofit/>
          </a:bodyPr>
          <a:lstStyle>
            <a:lvl1pPr lvl="0" algn="l" rtl="0" hangingPunct="0">
              <a:lnSpc>
                <a:spcPct val="100000"/>
              </a:lnSpc>
              <a:spcBef>
                <a:spcPts val="0"/>
              </a:spcBef>
              <a:spcAft>
                <a:spcPts val="0"/>
              </a:spcAft>
              <a:buNone/>
              <a:tabLst/>
              <a:defRPr lang="en-US" sz="1400" b="0" i="0" u="none" strike="noStrike" kern="1200" cap="none" spc="0" baseline="0">
                <a:solidFill>
                  <a:srgbClr val="000000"/>
                </a:solidFill>
                <a:latin typeface="Calibri" pitchFamily="34"/>
                <a:ea typeface="DejaVu Sans" pitchFamily="2"/>
                <a:cs typeface="DejaVu Sans" pitchFamily="2"/>
              </a:defRPr>
            </a:lvl1pPr>
          </a:lstStyle>
          <a:p>
            <a:pPr defTabSz="914400"/>
            <a:fld id="{49B5CB54-831E-4FA8-96C5-F4E49501654C}" type="datetime1">
              <a:rPr lang="ar-EG" smtClean="0"/>
              <a:pPr defTabSz="914400"/>
              <a:t>02/09/1442</a:t>
            </a:fld>
            <a:endParaRPr/>
          </a:p>
        </p:txBody>
      </p:sp>
      <p:sp>
        <p:nvSpPr>
          <p:cNvPr id="6" name="Footer Placeholder 5"/>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7" name="Slide Number Placeholder 6"/>
          <p:cNvSpPr txBox="1">
            <a:spLocks noGrp="1"/>
          </p:cNvSpPr>
          <p:nvPr>
            <p:ph type="sldNum" sz="quarter" idx="4"/>
          </p:nvPr>
        </p:nvSpPr>
        <p:spPr>
          <a:xfrm>
            <a:off x="6553080" y="6356520"/>
            <a:ext cx="2133360" cy="364679"/>
          </a:xfrm>
          <a:prstGeom prst="rect">
            <a:avLst/>
          </a:prstGeom>
          <a:noFill/>
          <a:ln>
            <a:noFill/>
          </a:ln>
        </p:spPr>
        <p:txBody>
          <a:bodyPr vert="horz" wrap="square" lIns="91440" tIns="45720" rIns="91440" bIns="45720" anchor="t" anchorCtr="0">
            <a:noAutofit/>
          </a:bodyPr>
          <a:lstStyle>
            <a:lvl1pPr lvl="0" algn="l" rtl="0" hangingPunct="0">
              <a:lnSpc>
                <a:spcPct val="100000"/>
              </a:lnSpc>
              <a:spcBef>
                <a:spcPts val="0"/>
              </a:spcBef>
              <a:spcAft>
                <a:spcPts val="0"/>
              </a:spcAft>
              <a:buNone/>
              <a:tabLst/>
              <a:defRPr lang="en-US" sz="1400" b="0" i="0" u="none" strike="noStrike" kern="1200" cap="none" spc="0" baseline="0">
                <a:solidFill>
                  <a:srgbClr val="000000"/>
                </a:solidFill>
                <a:latin typeface="Calibri" pitchFamily="34"/>
                <a:ea typeface="DejaVu Sans" pitchFamily="2"/>
                <a:cs typeface="DejaVu Sans" pitchFamily="2"/>
              </a:defRPr>
            </a:lvl1pPr>
          </a:lstStyle>
          <a:p>
            <a:pPr defTabSz="914400"/>
            <a:fld id="{2E01A33C-D7E4-4D43-99B8-D53B959044ED}" type="slidenum">
              <a:rPr smtClean="0"/>
              <a:pPr defTabSz="914400"/>
              <a:t>‹#›</a:t>
            </a:fld>
            <a:endParaRPr/>
          </a:p>
        </p:txBody>
      </p:sp>
    </p:spTree>
    <p:extLst>
      <p:ext uri="{BB962C8B-B14F-4D97-AF65-F5344CB8AC3E}">
        <p14:creationId xmlns:p14="http://schemas.microsoft.com/office/powerpoint/2010/main" val="6000918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lvl="0" algn="ctr" rtl="0" hangingPunct="0">
        <a:lnSpc>
          <a:spcPct val="100000"/>
        </a:lnSpc>
        <a:spcBef>
          <a:spcPts val="0"/>
        </a:spcBef>
        <a:spcAft>
          <a:spcPts val="0"/>
        </a:spcAft>
        <a:buNone/>
        <a:tabLst/>
        <a:defRPr lang="en-US" sz="40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marL="0" marR="0" lvl="0" indent="0" algn="l" rtl="0" hangingPunct="0">
        <a:lnSpc>
          <a:spcPct val="100000"/>
        </a:lnSpc>
        <a:spcBef>
          <a:spcPts val="561"/>
        </a:spcBef>
        <a:spcAft>
          <a:spcPts val="0"/>
        </a:spcAft>
        <a:buClr>
          <a:srgbClr val="000000"/>
        </a:buClr>
        <a:buSzPct val="100000"/>
        <a:buFont typeface="Arial" pitchFamily="34"/>
        <a:buChar char="•"/>
        <a:tabLst/>
        <a:defRPr lang="en-US" sz="2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1pPr>
      <a:lvl2pPr marL="0" marR="0" lvl="1" indent="0" algn="l" rtl="0" hangingPunct="0">
        <a:lnSpc>
          <a:spcPct val="100000"/>
        </a:lnSpc>
        <a:spcBef>
          <a:spcPts val="479"/>
        </a:spcBef>
        <a:spcAft>
          <a:spcPts val="0"/>
        </a:spcAft>
        <a:buClr>
          <a:srgbClr val="000000"/>
        </a:buClr>
        <a:buSzPct val="100000"/>
        <a:buFont typeface="Arial" pitchFamily="34"/>
        <a:buChar char="–"/>
        <a:tabLst/>
        <a:defRPr lang="en-US" sz="24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2pPr>
      <a:lvl3pPr marL="0" marR="0" lvl="2" indent="0" algn="l" rtl="0" hangingPunct="0">
        <a:lnSpc>
          <a:spcPct val="100000"/>
        </a:lnSpc>
        <a:spcBef>
          <a:spcPts val="400"/>
        </a:spcBef>
        <a:spcAft>
          <a:spcPts val="0"/>
        </a:spcAft>
        <a:buClr>
          <a:srgbClr val="000000"/>
        </a:buClr>
        <a:buSzPct val="100000"/>
        <a:buFont typeface="Arial" pitchFamily="34"/>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3pPr>
      <a:lvl4pPr marL="0" marR="0" lvl="3" indent="0" algn="l" rtl="0" hangingPunct="0">
        <a:lnSpc>
          <a:spcPct val="100000"/>
        </a:lnSpc>
        <a:spcBef>
          <a:spcPts val="360"/>
        </a:spcBef>
        <a:spcAft>
          <a:spcPts val="0"/>
        </a:spcAft>
        <a:buClr>
          <a:srgbClr val="000000"/>
        </a:buClr>
        <a:buSzPct val="100000"/>
        <a:buFont typeface="Arial" pitchFamily="34"/>
        <a:buChar char="–"/>
        <a:tabLst/>
        <a:defRPr lang="en-US" sz="1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4pPr>
      <a:lvl5pPr marL="0" marR="0" lvl="4" indent="0" algn="l" rtl="0" hangingPunct="0">
        <a:lnSpc>
          <a:spcPct val="100000"/>
        </a:lnSpc>
        <a:spcBef>
          <a:spcPts val="360"/>
        </a:spcBef>
        <a:spcAft>
          <a:spcPts val="0"/>
        </a:spcAft>
        <a:buClr>
          <a:srgbClr val="000000"/>
        </a:buClr>
        <a:buSzPct val="100000"/>
        <a:buFont typeface="Arial" pitchFamily="34"/>
        <a:buChar char="»"/>
        <a:tabLst/>
        <a:defRPr lang="en-US" sz="1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4680"/>
            <a:ext cx="8229240" cy="114264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457200" y="1600200"/>
            <a:ext cx="8229240"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457200" y="6356520"/>
            <a:ext cx="2133360" cy="364679"/>
          </a:xfrm>
          <a:prstGeom prst="rect">
            <a:avLst/>
          </a:prstGeom>
          <a:noFill/>
          <a:ln>
            <a:noFill/>
          </a:ln>
        </p:spPr>
        <p:txBody>
          <a:bodyPr vert="horz" wrap="square" lIns="91440" tIns="45720" rIns="91440" bIns="45720" anchor="ctr" anchorCtr="0">
            <a:noAutofit/>
          </a:bodyPr>
          <a:lstStyle>
            <a:lvl1pPr lvl="0" algn="l" rtl="0" hangingPunct="0">
              <a:lnSpc>
                <a:spcPct val="100000"/>
              </a:lnSpc>
              <a:spcBef>
                <a:spcPts val="0"/>
              </a:spcBef>
              <a:spcAft>
                <a:spcPts val="0"/>
              </a:spcAft>
              <a:buNone/>
              <a:tabLst/>
              <a:defRPr lang="en-US" sz="1200" b="0" i="0" u="none" strike="noStrike" kern="1200" cap="none" spc="0" baseline="0">
                <a:solidFill>
                  <a:srgbClr val="8B8B8B"/>
                </a:solidFill>
                <a:latin typeface="Calibri"/>
                <a:ea typeface="DejaVu Sans" pitchFamily="2"/>
                <a:cs typeface="DejaVu Sans" pitchFamily="2"/>
              </a:defRPr>
            </a:lvl1pPr>
          </a:lstStyle>
          <a:p>
            <a:pPr defTabSz="914400"/>
            <a:fld id="{A357F67A-6E8E-4794-9D74-EA3C1A1831D1}" type="datetime1">
              <a:rPr lang="ar-EG" smtClean="0"/>
              <a:pPr defTabSz="914400"/>
              <a:t>02/09/1442</a:t>
            </a:fld>
            <a:endParaRPr/>
          </a:p>
        </p:txBody>
      </p:sp>
      <p:sp>
        <p:nvSpPr>
          <p:cNvPr id="5" name="Footer Placeholder 4"/>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ctr"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6" name="Slide Number Placeholder 5"/>
          <p:cNvSpPr txBox="1">
            <a:spLocks noGrp="1"/>
          </p:cNvSpPr>
          <p:nvPr>
            <p:ph type="sldNum" sz="quarter" idx="4"/>
          </p:nvPr>
        </p:nvSpPr>
        <p:spPr>
          <a:xfrm>
            <a:off x="6553080" y="6356520"/>
            <a:ext cx="2133360" cy="364679"/>
          </a:xfrm>
          <a:prstGeom prst="rect">
            <a:avLst/>
          </a:prstGeom>
          <a:noFill/>
          <a:ln>
            <a:noFill/>
          </a:ln>
        </p:spPr>
        <p:txBody>
          <a:bodyPr vert="horz" wrap="square" lIns="91440" tIns="45720" rIns="91440" bIns="45720" anchor="ctr" anchorCtr="0">
            <a:noAutofit/>
          </a:bodyPr>
          <a:lstStyle>
            <a:lvl1pPr lvl="0" algn="r" rtl="0" hangingPunct="0">
              <a:lnSpc>
                <a:spcPct val="100000"/>
              </a:lnSpc>
              <a:spcBef>
                <a:spcPts val="0"/>
              </a:spcBef>
              <a:spcAft>
                <a:spcPts val="0"/>
              </a:spcAft>
              <a:buNone/>
              <a:tabLst/>
              <a:defRPr lang="en-US" sz="1200" b="0" i="0" u="none" strike="noStrike" kern="1200" cap="none" spc="0" baseline="0">
                <a:solidFill>
                  <a:srgbClr val="8B8B8B"/>
                </a:solidFill>
                <a:latin typeface="Calibri"/>
                <a:ea typeface="DejaVu Sans" pitchFamily="2"/>
                <a:cs typeface="DejaVu Sans" pitchFamily="2"/>
              </a:defRPr>
            </a:lvl1pPr>
          </a:lstStyle>
          <a:p>
            <a:pPr defTabSz="914400"/>
            <a:fld id="{562F4E4C-543D-4B80-96B1-4F47C5D116C0}" type="slidenum">
              <a:rPr smtClean="0"/>
              <a:pPr defTabSz="914400"/>
              <a:t>‹#›</a:t>
            </a:fld>
            <a:endParaRPr/>
          </a:p>
        </p:txBody>
      </p:sp>
    </p:spTree>
    <p:extLst>
      <p:ext uri="{BB962C8B-B14F-4D97-AF65-F5344CB8AC3E}">
        <p14:creationId xmlns:p14="http://schemas.microsoft.com/office/powerpoint/2010/main" val="407563771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lvl="0" algn="ctr" rtl="0" hangingPunct="0">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marL="0" marR="0" lvl="0" indent="0" algn="l" rtl="0" hangingPunct="0">
        <a:lnSpc>
          <a:spcPct val="100000"/>
        </a:lnSpc>
        <a:spcBef>
          <a:spcPts val="641"/>
        </a:spcBef>
        <a:spcAft>
          <a:spcPts val="0"/>
        </a:spcAft>
        <a:buSzPct val="45000"/>
        <a:buFont typeface="StarSymbol"/>
        <a:buChar char="●"/>
        <a:tabLst/>
        <a:defRPr lang="en-US" sz="32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1pPr>
      <a:lvl2pPr marL="0" marR="0" lvl="1" indent="0" algn="l" rtl="0" hangingPunct="0">
        <a:lnSpc>
          <a:spcPct val="100000"/>
        </a:lnSpc>
        <a:spcBef>
          <a:spcPts val="561"/>
        </a:spcBef>
        <a:spcAft>
          <a:spcPts val="0"/>
        </a:spcAft>
        <a:buSzPct val="75000"/>
        <a:buFont typeface="StarSymbol"/>
        <a:buChar char="–"/>
        <a:tabLst/>
        <a:defRPr lang="en-US" sz="2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2pPr>
      <a:lvl3pPr marL="0" marR="0" lvl="2" indent="0" algn="l" rtl="0" hangingPunct="0">
        <a:lnSpc>
          <a:spcPct val="100000"/>
        </a:lnSpc>
        <a:spcBef>
          <a:spcPts val="479"/>
        </a:spcBef>
        <a:spcAft>
          <a:spcPts val="0"/>
        </a:spcAft>
        <a:buSzPct val="45000"/>
        <a:buFont typeface="StarSymbol"/>
        <a:buChar char="●"/>
        <a:tabLst/>
        <a:defRPr lang="en-US" sz="24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3pPr>
      <a:lvl4pPr marL="0" marR="0" lvl="3" indent="0" algn="l" rtl="0" hangingPunct="0">
        <a:lnSpc>
          <a:spcPct val="100000"/>
        </a:lnSpc>
        <a:spcBef>
          <a:spcPts val="400"/>
        </a:spcBef>
        <a:spcAft>
          <a:spcPts val="0"/>
        </a:spcAft>
        <a:buSzPct val="75000"/>
        <a:buFont typeface="StarSymbol"/>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4pPr>
      <a:lvl5pPr marL="0" marR="0" lvl="4" indent="0" algn="l" rtl="0" hangingPunct="0">
        <a:lnSpc>
          <a:spcPct val="100000"/>
        </a:lnSpc>
        <a:spcBef>
          <a:spcPts val="400"/>
        </a:spcBef>
        <a:spcAft>
          <a:spcPts val="0"/>
        </a:spcAft>
        <a:buSzPct val="45000"/>
        <a:buFont typeface="StarSymbol"/>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85799" y="2130480"/>
            <a:ext cx="7772039" cy="146952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Date Placeholder 3"/>
          <p:cNvSpPr txBox="1">
            <a:spLocks noGrp="1"/>
          </p:cNvSpPr>
          <p:nvPr>
            <p:ph type="dt" sz="half" idx="2"/>
          </p:nvPr>
        </p:nvSpPr>
        <p:spPr>
          <a:xfrm>
            <a:off x="6553080" y="6356520"/>
            <a:ext cx="2133360" cy="364679"/>
          </a:xfrm>
          <a:prstGeom prst="rect">
            <a:avLst/>
          </a:prstGeom>
          <a:noFill/>
          <a:ln>
            <a:noFill/>
          </a:ln>
        </p:spPr>
        <p:txBody>
          <a:bodyPr vert="horz" wrap="square" lIns="91440" tIns="45720" rIns="91440" bIns="45720" anchor="ctr" anchorCtr="0">
            <a:noAutofit/>
          </a:bodyPr>
          <a:lstStyle>
            <a:lvl1pPr lvl="0" algn="r"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34326FFB-9998-455C-A7D8-37EABCD94742}" type="datetime1">
              <a:rPr lang="ar-EG" smtClean="0"/>
              <a:pPr defTabSz="914400"/>
              <a:t>02/09/1442</a:t>
            </a:fld>
            <a:endParaRPr/>
          </a:p>
        </p:txBody>
      </p:sp>
      <p:sp>
        <p:nvSpPr>
          <p:cNvPr id="4" name="Footer Placeholder 4"/>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ctr"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5" name="Slide Number Placeholder 5"/>
          <p:cNvSpPr txBox="1">
            <a:spLocks noGrp="1"/>
          </p:cNvSpPr>
          <p:nvPr>
            <p:ph type="sldNum" sz="quarter" idx="4"/>
          </p:nvPr>
        </p:nvSpPr>
        <p:spPr>
          <a:xfrm>
            <a:off x="457200" y="6356520"/>
            <a:ext cx="2133360" cy="364679"/>
          </a:xfrm>
          <a:prstGeom prst="rect">
            <a:avLst/>
          </a:prstGeom>
          <a:noFill/>
          <a:ln>
            <a:noFill/>
          </a:ln>
        </p:spPr>
        <p:txBody>
          <a:bodyPr vert="horz" wrap="square" lIns="91440" tIns="45720" rIns="91440" bIns="45720" anchor="ctr" anchorCtr="0">
            <a:noAutofit/>
          </a:bodyPr>
          <a:lstStyle>
            <a:lvl1pPr lvl="0" algn="l"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9EF95ACB-25A8-47C0-AEA5-55DB6EAE3FCE}" type="slidenum">
              <a:rPr smtClean="0"/>
              <a:pPr defTabSz="914400"/>
              <a:t>‹#›</a:t>
            </a:fld>
            <a:endParaRPr/>
          </a:p>
        </p:txBody>
      </p:sp>
      <p:sp>
        <p:nvSpPr>
          <p:cNvPr id="6" name="Text Placeholder 5"/>
          <p:cNvSpPr txBox="1">
            <a:spLocks noGrp="1"/>
          </p:cNvSpPr>
          <p:nvPr>
            <p:ph type="body" idx="1"/>
          </p:nvPr>
        </p:nvSpPr>
        <p:spPr>
          <a:xfrm>
            <a:off x="457200" y="1604520"/>
            <a:ext cx="8229240" cy="3977279"/>
          </a:xfrm>
          <a:prstGeom prst="rect">
            <a:avLst/>
          </a:prstGeom>
          <a:noFill/>
          <a:ln>
            <a:noFill/>
          </a:ln>
        </p:spPr>
        <p:txBody>
          <a:bodyPr vert="horz"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4248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lvl="0" algn="ctr" rtl="1" hangingPunct="1">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algn="r" rtl="1" hangingPunct="1">
        <a:lnSpc>
          <a:spcPct val="100000"/>
        </a:lnSpc>
        <a:spcBef>
          <a:spcPts val="1417"/>
        </a:spcBef>
        <a:spcAft>
          <a:spcPts val="0"/>
        </a:spcAft>
        <a:tabLst/>
        <a:defRPr lang="en-US" sz="3200" b="0" i="0" u="none" strike="noStrike" kern="1200" cap="none" spc="0" baseline="0">
          <a:ln>
            <a:noFill/>
          </a:ln>
          <a:solidFill>
            <a:srgbClr val="000000"/>
          </a:solidFill>
          <a:highlight>
            <a:scrgbClr r="0" g="0" b="0">
              <a:alpha val="0"/>
            </a:scrgbClr>
          </a:highlight>
          <a:latin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4680"/>
            <a:ext cx="8229240" cy="114264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457200" y="1600200"/>
            <a:ext cx="8229240"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6553080" y="6356520"/>
            <a:ext cx="2133360" cy="364679"/>
          </a:xfrm>
          <a:prstGeom prst="rect">
            <a:avLst/>
          </a:prstGeom>
          <a:noFill/>
          <a:ln>
            <a:noFill/>
          </a:ln>
        </p:spPr>
        <p:txBody>
          <a:bodyPr vert="horz" wrap="square" lIns="91440" tIns="45720" rIns="91440" bIns="45720" anchor="ctr" anchorCtr="0">
            <a:noAutofit/>
          </a:bodyPr>
          <a:lstStyle>
            <a:lvl1pPr lvl="0" algn="r"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62E6FFC5-1B27-42F3-A9B4-3D7EB15E8E80}" type="datetime1">
              <a:rPr lang="ar-EG" smtClean="0"/>
              <a:pPr defTabSz="914400"/>
              <a:t>02/09/1442</a:t>
            </a:fld>
            <a:endParaRPr/>
          </a:p>
        </p:txBody>
      </p:sp>
      <p:sp>
        <p:nvSpPr>
          <p:cNvPr id="5" name="Footer Placeholder 4"/>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ctr"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6" name="Slide Number Placeholder 5"/>
          <p:cNvSpPr txBox="1">
            <a:spLocks noGrp="1"/>
          </p:cNvSpPr>
          <p:nvPr>
            <p:ph type="sldNum" sz="quarter" idx="4"/>
          </p:nvPr>
        </p:nvSpPr>
        <p:spPr>
          <a:xfrm>
            <a:off x="457200" y="6356520"/>
            <a:ext cx="2133360" cy="364679"/>
          </a:xfrm>
          <a:prstGeom prst="rect">
            <a:avLst/>
          </a:prstGeom>
          <a:noFill/>
          <a:ln>
            <a:noFill/>
          </a:ln>
        </p:spPr>
        <p:txBody>
          <a:bodyPr vert="horz" wrap="square" lIns="91440" tIns="45720" rIns="91440" bIns="45720" anchor="ctr" anchorCtr="0">
            <a:noAutofit/>
          </a:bodyPr>
          <a:lstStyle>
            <a:lvl1pPr lvl="0" algn="l"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1F8F6FDE-DF19-489E-A3FB-ADD068E3E878}" type="slidenum">
              <a:rPr smtClean="0"/>
              <a:pPr defTabSz="914400"/>
              <a:t>‹#›</a:t>
            </a:fld>
            <a:endParaRPr/>
          </a:p>
        </p:txBody>
      </p:sp>
    </p:spTree>
    <p:extLst>
      <p:ext uri="{BB962C8B-B14F-4D97-AF65-F5344CB8AC3E}">
        <p14:creationId xmlns:p14="http://schemas.microsoft.com/office/powerpoint/2010/main" val="18168079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lvl="0" algn="ctr" rtl="0" hangingPunct="1">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marL="0" marR="0" lvl="0" indent="0" algn="l" rtl="0" hangingPunct="1">
        <a:lnSpc>
          <a:spcPct val="100000"/>
        </a:lnSpc>
        <a:spcBef>
          <a:spcPts val="641"/>
        </a:spcBef>
        <a:spcAft>
          <a:spcPts val="0"/>
        </a:spcAft>
        <a:buSzPct val="45000"/>
        <a:buFont typeface="StarSymbol"/>
        <a:buChar char="●"/>
        <a:tabLst/>
        <a:defRPr lang="en-US" sz="32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1pPr>
      <a:lvl2pPr marL="0" marR="0" lvl="1" indent="0" algn="l" rtl="0" hangingPunct="1">
        <a:lnSpc>
          <a:spcPct val="100000"/>
        </a:lnSpc>
        <a:spcBef>
          <a:spcPts val="561"/>
        </a:spcBef>
        <a:spcAft>
          <a:spcPts val="0"/>
        </a:spcAft>
        <a:buSzPct val="75000"/>
        <a:buFont typeface="StarSymbol"/>
        <a:buChar char="–"/>
        <a:tabLst/>
        <a:defRPr lang="en-US" sz="2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2pPr>
      <a:lvl3pPr marL="0" marR="0" lvl="2" indent="0" algn="l" rtl="0" hangingPunct="1">
        <a:lnSpc>
          <a:spcPct val="100000"/>
        </a:lnSpc>
        <a:spcBef>
          <a:spcPts val="479"/>
        </a:spcBef>
        <a:spcAft>
          <a:spcPts val="0"/>
        </a:spcAft>
        <a:buSzPct val="45000"/>
        <a:buFont typeface="StarSymbol"/>
        <a:buChar char="●"/>
        <a:tabLst/>
        <a:defRPr lang="en-US" sz="24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3pPr>
      <a:lvl4pPr marL="0" marR="0" lvl="3" indent="0" algn="l" rtl="0" hangingPunct="1">
        <a:lnSpc>
          <a:spcPct val="100000"/>
        </a:lnSpc>
        <a:spcBef>
          <a:spcPts val="400"/>
        </a:spcBef>
        <a:spcAft>
          <a:spcPts val="0"/>
        </a:spcAft>
        <a:buSzPct val="75000"/>
        <a:buFont typeface="StarSymbol"/>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4pPr>
      <a:lvl5pPr marL="0" marR="0" lvl="4" indent="0" algn="l" rtl="0" hangingPunct="1">
        <a:lnSpc>
          <a:spcPct val="100000"/>
        </a:lnSpc>
        <a:spcBef>
          <a:spcPts val="400"/>
        </a:spcBef>
        <a:spcAft>
          <a:spcPts val="0"/>
        </a:spcAft>
        <a:buSzPct val="45000"/>
        <a:buFont typeface="StarSymbol"/>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4680"/>
            <a:ext cx="8229240" cy="114264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457200" y="1600200"/>
            <a:ext cx="4038119"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type="body" sz="quarter" idx="4294967295"/>
          </p:nvPr>
        </p:nvSpPr>
        <p:spPr>
          <a:xfrm>
            <a:off x="4648320" y="1600200"/>
            <a:ext cx="4038119" cy="4525560"/>
          </a:xfrm>
          <a:prstGeom prst="rect">
            <a:avLst/>
          </a:prstGeom>
          <a:noFill/>
          <a:ln>
            <a:noFill/>
          </a:ln>
        </p:spPr>
        <p:txBody>
          <a:bodyPr vert="horz" wrap="square" lIns="91440" tIns="45720" rIns="91440" bIns="4572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2"/>
          </p:nvPr>
        </p:nvSpPr>
        <p:spPr>
          <a:xfrm>
            <a:off x="6553080" y="6356520"/>
            <a:ext cx="2133360" cy="364679"/>
          </a:xfrm>
          <a:prstGeom prst="rect">
            <a:avLst/>
          </a:prstGeom>
          <a:noFill/>
          <a:ln>
            <a:noFill/>
          </a:ln>
        </p:spPr>
        <p:txBody>
          <a:bodyPr vert="horz" wrap="square" lIns="91440" tIns="45720" rIns="91440" bIns="45720" anchor="ctr" anchorCtr="0">
            <a:noAutofit/>
          </a:bodyPr>
          <a:lstStyle>
            <a:lvl1pPr lvl="0" algn="r"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927DEDA7-7D83-4861-B4B6-6FC053638868}" type="datetime1">
              <a:rPr lang="ar-EG" smtClean="0"/>
              <a:pPr defTabSz="914400"/>
              <a:t>02/09/1442</a:t>
            </a:fld>
            <a:endParaRPr/>
          </a:p>
        </p:txBody>
      </p:sp>
      <p:sp>
        <p:nvSpPr>
          <p:cNvPr id="6" name="Footer Placeholder 5"/>
          <p:cNvSpPr txBox="1">
            <a:spLocks noGrp="1"/>
          </p:cNvSpPr>
          <p:nvPr>
            <p:ph type="ftr" sz="quarter" idx="3"/>
          </p:nvPr>
        </p:nvSpPr>
        <p:spPr>
          <a:xfrm>
            <a:off x="3124079" y="6356520"/>
            <a:ext cx="2895120" cy="364679"/>
          </a:xfrm>
          <a:prstGeom prst="rect">
            <a:avLst/>
          </a:prstGeom>
          <a:noFill/>
          <a:ln>
            <a:noFill/>
          </a:ln>
        </p:spPr>
        <p:txBody>
          <a:bodyPr vert="horz" wrap="square" lIns="91440" tIns="45720" rIns="91440" bIns="45720" anchor="ctr"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7" name="Slide Number Placeholder 6"/>
          <p:cNvSpPr txBox="1">
            <a:spLocks noGrp="1"/>
          </p:cNvSpPr>
          <p:nvPr>
            <p:ph type="sldNum" sz="quarter" idx="4"/>
          </p:nvPr>
        </p:nvSpPr>
        <p:spPr>
          <a:xfrm>
            <a:off x="457200" y="6356520"/>
            <a:ext cx="2133360" cy="364679"/>
          </a:xfrm>
          <a:prstGeom prst="rect">
            <a:avLst/>
          </a:prstGeom>
          <a:noFill/>
          <a:ln>
            <a:noFill/>
          </a:ln>
        </p:spPr>
        <p:txBody>
          <a:bodyPr vert="horz" wrap="square" lIns="91440" tIns="45720" rIns="91440" bIns="45720" anchor="ctr" anchorCtr="0">
            <a:noAutofit/>
          </a:bodyPr>
          <a:lstStyle>
            <a:lvl1pPr lvl="0" algn="l" rtl="0" hangingPunct="0">
              <a:lnSpc>
                <a:spcPct val="100000"/>
              </a:lnSpc>
              <a:spcBef>
                <a:spcPts val="0"/>
              </a:spcBef>
              <a:spcAft>
                <a:spcPts val="0"/>
              </a:spcAft>
              <a:buNone/>
              <a:tabLst/>
              <a:defRPr lang="en-US" sz="1200" b="0" i="0" u="none" strike="noStrike" kern="1200" cap="none" spc="0" baseline="0">
                <a:solidFill>
                  <a:srgbClr val="8B8B8B"/>
                </a:solidFill>
                <a:latin typeface="Arial" pitchFamily="34"/>
                <a:ea typeface="DejaVu Sans" pitchFamily="2"/>
                <a:cs typeface="DejaVu Sans" pitchFamily="2"/>
              </a:defRPr>
            </a:lvl1pPr>
          </a:lstStyle>
          <a:p>
            <a:pPr defTabSz="914400"/>
            <a:fld id="{7F7BD073-1972-436B-84C9-D47FF1A10017}" type="slidenum">
              <a:rPr smtClean="0"/>
              <a:pPr defTabSz="914400"/>
              <a:t>‹#›</a:t>
            </a:fld>
            <a:endParaRPr/>
          </a:p>
        </p:txBody>
      </p:sp>
    </p:spTree>
    <p:extLst>
      <p:ext uri="{BB962C8B-B14F-4D97-AF65-F5344CB8AC3E}">
        <p14:creationId xmlns:p14="http://schemas.microsoft.com/office/powerpoint/2010/main" val="333232526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lvl="0" algn="ctr" rtl="1" hangingPunct="1">
        <a:lnSpc>
          <a:spcPct val="100000"/>
        </a:lnSpc>
        <a:spcBef>
          <a:spcPts val="0"/>
        </a:spcBef>
        <a:spcAft>
          <a:spcPts val="0"/>
        </a:spcAft>
        <a:buNone/>
        <a:tabLst/>
        <a:defRPr lang="en-US" sz="4400" b="0" i="0" u="none" strike="noStrike" kern="1200" cap="none" spc="0" baseline="0">
          <a:ln>
            <a:noFill/>
          </a:ln>
          <a:solidFill>
            <a:srgbClr val="000000"/>
          </a:solidFill>
          <a:highlight>
            <a:scrgbClr r="0" g="0" b="0">
              <a:alpha val="0"/>
            </a:scrgbClr>
          </a:highlight>
          <a:latin typeface="Calibri" pitchFamily="34"/>
          <a:ea typeface="Noto Sans CJK SC" pitchFamily="2"/>
          <a:cs typeface="Lohit Devanagari" pitchFamily="2"/>
        </a:defRPr>
      </a:lvl1pPr>
    </p:titleStyle>
    <p:bodyStyle>
      <a:lvl1pPr marL="0" marR="0" lvl="0" indent="0" algn="r" rtl="1" hangingPunct="1">
        <a:lnSpc>
          <a:spcPct val="100000"/>
        </a:lnSpc>
        <a:spcBef>
          <a:spcPts val="561"/>
        </a:spcBef>
        <a:spcAft>
          <a:spcPts val="0"/>
        </a:spcAft>
        <a:buClr>
          <a:srgbClr val="000000"/>
        </a:buClr>
        <a:buSzPct val="100000"/>
        <a:buFont typeface="Arial" pitchFamily="34"/>
        <a:buChar char="•"/>
        <a:tabLst/>
        <a:defRPr lang="en-US" sz="2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1pPr>
      <a:lvl2pPr marL="0" marR="0" lvl="1" indent="0" algn="r" rtl="1" hangingPunct="1">
        <a:lnSpc>
          <a:spcPct val="100000"/>
        </a:lnSpc>
        <a:spcBef>
          <a:spcPts val="479"/>
        </a:spcBef>
        <a:spcAft>
          <a:spcPts val="0"/>
        </a:spcAft>
        <a:buClr>
          <a:srgbClr val="000000"/>
        </a:buClr>
        <a:buSzPct val="100000"/>
        <a:buFont typeface="Arial" pitchFamily="34"/>
        <a:buChar char="–"/>
        <a:tabLst/>
        <a:defRPr lang="en-US" sz="24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2pPr>
      <a:lvl3pPr marL="0" marR="0" lvl="2" indent="0" algn="r" rtl="1" hangingPunct="1">
        <a:lnSpc>
          <a:spcPct val="100000"/>
        </a:lnSpc>
        <a:spcBef>
          <a:spcPts val="400"/>
        </a:spcBef>
        <a:spcAft>
          <a:spcPts val="0"/>
        </a:spcAft>
        <a:buClr>
          <a:srgbClr val="000000"/>
        </a:buClr>
        <a:buSzPct val="100000"/>
        <a:buFont typeface="Arial" pitchFamily="34"/>
        <a:buChar char="•"/>
        <a:tabLst/>
        <a:defRPr lang="en-US" sz="20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3pPr>
      <a:lvl4pPr marL="0" marR="0" lvl="3" indent="0" algn="r" rtl="1" hangingPunct="1">
        <a:lnSpc>
          <a:spcPct val="100000"/>
        </a:lnSpc>
        <a:spcBef>
          <a:spcPts val="360"/>
        </a:spcBef>
        <a:spcAft>
          <a:spcPts val="0"/>
        </a:spcAft>
        <a:buClr>
          <a:srgbClr val="000000"/>
        </a:buClr>
        <a:buSzPct val="100000"/>
        <a:buFont typeface="Arial" pitchFamily="34"/>
        <a:buChar char="–"/>
        <a:tabLst/>
        <a:defRPr lang="en-US" sz="1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4pPr>
      <a:lvl5pPr marL="0" marR="0" lvl="4" indent="0" algn="r" rtl="1" hangingPunct="1">
        <a:lnSpc>
          <a:spcPct val="100000"/>
        </a:lnSpc>
        <a:spcBef>
          <a:spcPts val="360"/>
        </a:spcBef>
        <a:spcAft>
          <a:spcPts val="0"/>
        </a:spcAft>
        <a:buClr>
          <a:srgbClr val="000000"/>
        </a:buClr>
        <a:buSzPct val="100000"/>
        <a:buFont typeface="Arial" pitchFamily="34"/>
        <a:buChar char="»"/>
        <a:tabLst/>
        <a:defRPr lang="en-US" sz="1800" b="0" i="0" u="none" strike="noStrike" kern="1200" cap="none" spc="0" baseline="0">
          <a:ln>
            <a:noFill/>
          </a:ln>
          <a:solidFill>
            <a:srgbClr val="000000"/>
          </a:solidFill>
          <a:highlight>
            <a:scrgbClr r="0" g="0" b="0">
              <a:alpha val="0"/>
            </a:scrgbClr>
          </a:highlight>
          <a:latin typeface="Calibri"/>
          <a:ea typeface="Noto Sans CJK SC" pitchFamily="2"/>
          <a:cs typeface="Lohit Devanagari"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685440" y="2130120"/>
            <a:ext cx="7772760" cy="1469880"/>
          </a:xfrm>
          <a:prstGeom prst="rect">
            <a:avLst/>
          </a:prstGeom>
          <a:noFill/>
          <a:ln cap="flat">
            <a:noFill/>
          </a:ln>
        </p:spPr>
        <p:txBody>
          <a:bodyPr vert="horz" wrap="square" lIns="0" tIns="0" rIns="0" bIns="0" anchor="ctr">
            <a:noAutofit/>
          </a:bodyPr>
          <a:lstStyle/>
          <a:p>
            <a:pPr lvl="0"/>
            <a:r>
              <a:rPr lang="en-US"/>
              <a:t>Click to edit Master title style</a:t>
            </a:r>
          </a:p>
        </p:txBody>
      </p:sp>
      <p:sp>
        <p:nvSpPr>
          <p:cNvPr id="3" name="Date Placeholder 3"/>
          <p:cNvSpPr txBox="1">
            <a:spLocks noGrp="1"/>
          </p:cNvSpPr>
          <p:nvPr>
            <p:ph type="dt" sz="half" idx="2"/>
          </p:nvPr>
        </p:nvSpPr>
        <p:spPr>
          <a:xfrm>
            <a:off x="456480" y="6247440"/>
            <a:ext cx="2127960" cy="470520"/>
          </a:xfrm>
          <a:prstGeom prst="rect">
            <a:avLst/>
          </a:prstGeom>
          <a:noFill/>
          <a:ln cap="flat">
            <a:noFill/>
          </a:ln>
        </p:spPr>
        <p:txBody>
          <a:bodyPr vert="horz" wrap="square" lIns="0" tIns="0" rIns="0" bIns="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4" name="Footer Placeholder 4"/>
          <p:cNvSpPr txBox="1">
            <a:spLocks noGrp="1"/>
          </p:cNvSpPr>
          <p:nvPr>
            <p:ph type="ftr" sz="quarter" idx="3"/>
          </p:nvPr>
        </p:nvSpPr>
        <p:spPr>
          <a:xfrm>
            <a:off x="3127679" y="6247440"/>
            <a:ext cx="2896919" cy="470520"/>
          </a:xfrm>
          <a:prstGeom prst="rect">
            <a:avLst/>
          </a:prstGeom>
          <a:noFill/>
          <a:ln cap="flat">
            <a:noFill/>
          </a:ln>
        </p:spPr>
        <p:txBody>
          <a:bodyPr vert="horz" wrap="square" lIns="0" tIns="0" rIns="0" bIns="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5" name="Slide Number Placeholder 5"/>
          <p:cNvSpPr txBox="1">
            <a:spLocks noGrp="1"/>
          </p:cNvSpPr>
          <p:nvPr>
            <p:ph type="sldNum" sz="quarter" idx="4"/>
          </p:nvPr>
        </p:nvSpPr>
        <p:spPr>
          <a:xfrm>
            <a:off x="6554879" y="6247440"/>
            <a:ext cx="2127960" cy="470520"/>
          </a:xfrm>
          <a:prstGeom prst="rect">
            <a:avLst/>
          </a:prstGeom>
          <a:noFill/>
          <a:ln cap="flat">
            <a:noFill/>
          </a:ln>
        </p:spPr>
        <p:txBody>
          <a:bodyPr vert="horz" wrap="square" lIns="0" tIns="0" rIns="0" bIns="0" anchor="t" anchorCtr="0">
            <a:noAutofit/>
          </a:bodyPr>
          <a:lstStyle>
            <a:lvl1pPr lvl="0" algn="l" rtl="0" hangingPunct="0">
              <a:lnSpc>
                <a:spcPct val="95000"/>
              </a:lnSpc>
              <a:spcBef>
                <a:spcPts val="0"/>
              </a:spcBef>
              <a:spcAft>
                <a:spcPts val="0"/>
              </a:spcAft>
              <a:buNone/>
              <a:tabLst>
                <a:tab pos="656640" algn="l"/>
                <a:tab pos="1313280" algn="l"/>
                <a:tab pos="1969920" algn="l"/>
              </a:tabLst>
              <a:defRPr lang="en-US" sz="1300" b="0" i="0" u="none" strike="noStrike" kern="1200" cap="none" spc="0" baseline="0">
                <a:solidFill>
                  <a:srgbClr val="000000"/>
                </a:solidFill>
                <a:latin typeface="Times New Roman" pitchFamily="16"/>
                <a:ea typeface="WenQuanYi Micro Hei"/>
                <a:cs typeface="Tahoma"/>
              </a:defRPr>
            </a:lvl1pPr>
          </a:lstStyle>
          <a:p>
            <a:pPr defTabSz="914400"/>
            <a:fld id="{B3679921-9F52-4A05-BE90-F38C18605CD7}" type="slidenum">
              <a:rPr smtClean="0"/>
              <a:pPr defTabSz="914400"/>
              <a:t>‹#›</a:t>
            </a:fld>
            <a:endParaRPr/>
          </a:p>
        </p:txBody>
      </p:sp>
      <p:sp>
        <p:nvSpPr>
          <p:cNvPr id="6" name="Text Placeholder 5"/>
          <p:cNvSpPr txBox="1">
            <a:spLocks noGrp="1"/>
          </p:cNvSpPr>
          <p:nvPr>
            <p:ph type="body" idx="1"/>
          </p:nvPr>
        </p:nvSpPr>
        <p:spPr>
          <a:xfrm>
            <a:off x="457200" y="1604520"/>
            <a:ext cx="8229240" cy="3977279"/>
          </a:xfrm>
          <a:prstGeom prst="rect">
            <a:avLst/>
          </a:prstGeom>
          <a:noFill/>
          <a:ln>
            <a:noFill/>
          </a:ln>
        </p:spPr>
        <p:txBody>
          <a:bodyPr vert="horz"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81135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lvl="0" algn="ctr" rtl="0" hangingPunct="0">
        <a:lnSpc>
          <a:spcPct val="93000"/>
        </a:lnSpc>
        <a:spcBef>
          <a:spcPts val="0"/>
        </a:spcBef>
        <a:spcAft>
          <a:spcPts val="0"/>
        </a:spcAft>
        <a:buNone/>
        <a:tabLst/>
        <a:defRPr lang="en-US" sz="4000" b="0" i="0" u="none" strike="noStrike" kern="1200" cap="none" spc="0" baseline="0">
          <a:ln>
            <a:noFill/>
          </a:ln>
          <a:solidFill>
            <a:srgbClr val="000000"/>
          </a:solidFill>
          <a:highlight>
            <a:scrgbClr r="0" g="0" b="0">
              <a:alpha val="0"/>
            </a:scrgbClr>
          </a:highlight>
          <a:latin typeface="Arial" pitchFamily="34"/>
          <a:ea typeface="WenQuanYi Micro Hei"/>
          <a:cs typeface="WenQuanYi Micro Hei"/>
        </a:defRPr>
      </a:lvl1pPr>
    </p:titleStyle>
    <p:bodyStyle>
      <a:lvl1pPr algn="l" rtl="0" hangingPunct="0">
        <a:lnSpc>
          <a:spcPct val="93000"/>
        </a:lnSpc>
        <a:spcBef>
          <a:spcPts val="1417"/>
        </a:spcBef>
        <a:spcAft>
          <a:spcPts val="0"/>
        </a:spcAft>
        <a:tabLst/>
        <a:defRPr lang="en-US" sz="2900" b="0" i="0" u="none" strike="noStrike" kern="1200" cap="none" spc="0" baseline="0">
          <a:ln>
            <a:noFill/>
          </a:ln>
          <a:solidFill>
            <a:srgbClr val="000000"/>
          </a:solidFill>
          <a:highlight>
            <a:scrgbClr r="0" g="0" b="0">
              <a:alpha val="0"/>
            </a:scrgbClr>
          </a:highlight>
          <a:latin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456480" y="273600"/>
            <a:ext cx="8226360" cy="1143000"/>
          </a:xfrm>
          <a:prstGeom prst="rect">
            <a:avLst/>
          </a:prstGeom>
          <a:noFill/>
          <a:ln cap="flat">
            <a:noFill/>
          </a:ln>
        </p:spPr>
        <p:txBody>
          <a:bodyPr vert="horz" wrap="square" lIns="0" tIns="0" rIns="0" bIns="0" anchor="ctr">
            <a:noAutofit/>
          </a:bodyPr>
          <a:lstStyle/>
          <a:p>
            <a:pPr lvl="0"/>
            <a:r>
              <a:rPr lang="en-US"/>
              <a:t>Click to edit Master title style</a:t>
            </a:r>
          </a:p>
        </p:txBody>
      </p:sp>
      <p:sp>
        <p:nvSpPr>
          <p:cNvPr id="3" name="Content Placeholder 2"/>
          <p:cNvSpPr txBox="1">
            <a:spLocks noGrp="1"/>
          </p:cNvSpPr>
          <p:nvPr>
            <p:ph type="body" idx="1"/>
          </p:nvPr>
        </p:nvSpPr>
        <p:spPr>
          <a:xfrm>
            <a:off x="456480" y="1604160"/>
            <a:ext cx="8226360" cy="3975839"/>
          </a:xfrm>
          <a:prstGeom prst="rect">
            <a:avLst/>
          </a:prstGeom>
          <a:noFill/>
          <a:ln cap="flat">
            <a:noFill/>
          </a:ln>
        </p:spPr>
        <p:txBody>
          <a:bodyPr vert="horz" wrap="square" lIns="0" tIns="25560" rIns="0" bIns="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456480" y="6247440"/>
            <a:ext cx="2127960" cy="470520"/>
          </a:xfrm>
          <a:prstGeom prst="rect">
            <a:avLst/>
          </a:prstGeom>
          <a:noFill/>
          <a:ln cap="flat">
            <a:noFill/>
          </a:ln>
        </p:spPr>
        <p:txBody>
          <a:bodyPr vert="horz" wrap="square" lIns="0" tIns="0" rIns="0" bIns="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5" name="Footer Placeholder 4"/>
          <p:cNvSpPr txBox="1">
            <a:spLocks noGrp="1"/>
          </p:cNvSpPr>
          <p:nvPr>
            <p:ph type="ftr" sz="quarter" idx="3"/>
          </p:nvPr>
        </p:nvSpPr>
        <p:spPr>
          <a:xfrm>
            <a:off x="3127679" y="6247440"/>
            <a:ext cx="2896919" cy="470520"/>
          </a:xfrm>
          <a:prstGeom prst="rect">
            <a:avLst/>
          </a:prstGeom>
          <a:noFill/>
          <a:ln cap="flat">
            <a:noFill/>
          </a:ln>
        </p:spPr>
        <p:txBody>
          <a:bodyPr vert="horz" wrap="square" lIns="0" tIns="0" rIns="0" bIns="0" anchor="t" anchorCtr="0">
            <a:noAutofit/>
          </a:bodyPr>
          <a:lstStyle>
            <a:lvl1pPr lvl="0" rtl="0" hangingPunct="0">
              <a:buNone/>
              <a:tabLst/>
              <a:defRPr lang="en-US" sz="2400" kern="1200">
                <a:latin typeface="Liberation Serif" pitchFamily="18"/>
                <a:ea typeface="DejaVu Sans" pitchFamily="2"/>
                <a:cs typeface="DejaVu Sans" pitchFamily="2"/>
              </a:defRPr>
            </a:lvl1pPr>
          </a:lstStyle>
          <a:p>
            <a:pPr defTabSz="914400"/>
            <a:endParaRPr>
              <a:solidFill>
                <a:prstClr val="black"/>
              </a:solidFill>
            </a:endParaRPr>
          </a:p>
        </p:txBody>
      </p:sp>
      <p:sp>
        <p:nvSpPr>
          <p:cNvPr id="6" name="Slide Number Placeholder 5"/>
          <p:cNvSpPr txBox="1">
            <a:spLocks noGrp="1"/>
          </p:cNvSpPr>
          <p:nvPr>
            <p:ph type="sldNum" sz="quarter" idx="4"/>
          </p:nvPr>
        </p:nvSpPr>
        <p:spPr>
          <a:xfrm>
            <a:off x="6554879" y="6247440"/>
            <a:ext cx="2127960" cy="470520"/>
          </a:xfrm>
          <a:prstGeom prst="rect">
            <a:avLst/>
          </a:prstGeom>
          <a:noFill/>
          <a:ln cap="flat">
            <a:noFill/>
          </a:ln>
        </p:spPr>
        <p:txBody>
          <a:bodyPr vert="horz" wrap="square" lIns="0" tIns="0" rIns="0" bIns="0" anchor="t" anchorCtr="0">
            <a:noAutofit/>
          </a:bodyPr>
          <a:lstStyle>
            <a:lvl1pPr lvl="0" algn="l" rtl="0" hangingPunct="0">
              <a:lnSpc>
                <a:spcPct val="95000"/>
              </a:lnSpc>
              <a:spcBef>
                <a:spcPts val="0"/>
              </a:spcBef>
              <a:spcAft>
                <a:spcPts val="0"/>
              </a:spcAft>
              <a:buNone/>
              <a:tabLst>
                <a:tab pos="656640" algn="l"/>
                <a:tab pos="1313280" algn="l"/>
                <a:tab pos="1969920" algn="l"/>
              </a:tabLst>
              <a:defRPr lang="en-US" sz="1300" b="0" i="0" u="none" strike="noStrike" kern="1200" cap="none" spc="0" baseline="0">
                <a:solidFill>
                  <a:srgbClr val="000000"/>
                </a:solidFill>
                <a:latin typeface="Times New Roman" pitchFamily="16"/>
                <a:ea typeface="WenQuanYi Micro Hei"/>
                <a:cs typeface="Tahoma"/>
              </a:defRPr>
            </a:lvl1pPr>
          </a:lstStyle>
          <a:p>
            <a:pPr defTabSz="914400"/>
            <a:fld id="{DDD3E4C3-A881-4178-8916-9E3E65240350}" type="slidenum">
              <a:rPr smtClean="0"/>
              <a:pPr defTabSz="914400"/>
              <a:t>‹#›</a:t>
            </a:fld>
            <a:endParaRPr/>
          </a:p>
        </p:txBody>
      </p:sp>
    </p:spTree>
    <p:extLst>
      <p:ext uri="{BB962C8B-B14F-4D97-AF65-F5344CB8AC3E}">
        <p14:creationId xmlns:p14="http://schemas.microsoft.com/office/powerpoint/2010/main" val="33976318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lvl="0" algn="ctr" rtl="0" hangingPunct="0">
        <a:lnSpc>
          <a:spcPct val="93000"/>
        </a:lnSpc>
        <a:spcBef>
          <a:spcPts val="0"/>
        </a:spcBef>
        <a:spcAft>
          <a:spcPts val="0"/>
        </a:spcAft>
        <a:buNone/>
        <a:tabLst/>
        <a:defRPr lang="en-US" sz="4000" b="0" i="0" u="none" strike="noStrike" kern="1200" cap="none" spc="0" baseline="0">
          <a:ln>
            <a:noFill/>
          </a:ln>
          <a:solidFill>
            <a:srgbClr val="000000"/>
          </a:solidFill>
          <a:highlight>
            <a:scrgbClr r="0" g="0" b="0">
              <a:alpha val="0"/>
            </a:scrgbClr>
          </a:highlight>
          <a:latin typeface="Arial" pitchFamily="34"/>
          <a:ea typeface="WenQuanYi Micro Hei"/>
          <a:cs typeface="WenQuanYi Micro Hei"/>
        </a:defRPr>
      </a:lvl1pPr>
    </p:titleStyle>
    <p:bodyStyle>
      <a:lvl1pPr marL="311040" marR="0" lvl="0" indent="-310680" algn="l" rtl="0" hangingPunct="0">
        <a:lnSpc>
          <a:spcPct val="93000"/>
        </a:lnSpc>
        <a:spcBef>
          <a:spcPts val="1293"/>
        </a:spcBef>
        <a:spcAft>
          <a:spcPts val="0"/>
        </a:spcAft>
        <a:buSzPct val="45000"/>
        <a:buFont typeface="StarSymbol"/>
        <a:buChar char="●"/>
        <a:tabLst>
          <a:tab pos="311040" algn="l"/>
        </a:tabLst>
        <a:defRPr lang="en-US" sz="2900" b="0" i="0" u="none" strike="noStrike" kern="1200" cap="none" spc="0" baseline="0">
          <a:ln>
            <a:noFill/>
          </a:ln>
          <a:solidFill>
            <a:srgbClr val="000000"/>
          </a:solidFill>
          <a:highlight>
            <a:scrgbClr r="0" g="0" b="0">
              <a:alpha val="0"/>
            </a:scrgbClr>
          </a:highlight>
          <a:latin typeface="Arial"/>
          <a:ea typeface="WenQuanYi Micro Hei"/>
          <a:cs typeface="WenQuanYi Micro Hei"/>
        </a:defRPr>
      </a:lvl1pPr>
      <a:lvl2pPr marL="673920" marR="0" lvl="1" indent="-258840" algn="l" rtl="0" hangingPunct="0">
        <a:lnSpc>
          <a:spcPct val="93000"/>
        </a:lnSpc>
        <a:spcBef>
          <a:spcPts val="1417"/>
        </a:spcBef>
        <a:spcAft>
          <a:spcPts val="0"/>
        </a:spcAft>
        <a:buSzPct val="75000"/>
        <a:buFont typeface="StarSymbol"/>
        <a:buChar char="–"/>
        <a:tabLst>
          <a:tab pos="673920" algn="l"/>
        </a:tabLst>
        <a:defRPr lang="en-US" sz="2500" b="0" i="0" u="none" strike="noStrike" kern="1200" cap="none" spc="0" baseline="0">
          <a:ln>
            <a:noFill/>
          </a:ln>
          <a:solidFill>
            <a:srgbClr val="000000"/>
          </a:solidFill>
          <a:highlight>
            <a:scrgbClr r="0" g="0" b="0">
              <a:alpha val="0"/>
            </a:scrgbClr>
          </a:highlight>
          <a:latin typeface="Arial"/>
          <a:ea typeface="WenQuanYi Micro Hei"/>
          <a:cs typeface="WenQuanYi Micro Hei"/>
        </a:defRPr>
      </a:lvl2pPr>
      <a:lvl3pPr marL="1036800" marR="0" lvl="2" indent="-207000" algn="l" rtl="0" hangingPunct="0">
        <a:lnSpc>
          <a:spcPct val="93000"/>
        </a:lnSpc>
        <a:spcBef>
          <a:spcPts val="1417"/>
        </a:spcBef>
        <a:spcAft>
          <a:spcPts val="0"/>
        </a:spcAft>
        <a:buSzPct val="45000"/>
        <a:buFont typeface="StarSymbol"/>
        <a:buChar char="●"/>
        <a:tabLst>
          <a:tab pos="1036800" algn="l"/>
        </a:tabLst>
        <a:defRPr lang="en-US" sz="2200" b="0" i="0" u="none" strike="noStrike" kern="1200" cap="none" spc="0" baseline="0">
          <a:ln>
            <a:noFill/>
          </a:ln>
          <a:solidFill>
            <a:srgbClr val="000000"/>
          </a:solidFill>
          <a:highlight>
            <a:scrgbClr r="0" g="0" b="0">
              <a:alpha val="0"/>
            </a:scrgbClr>
          </a:highlight>
          <a:latin typeface="Arial"/>
          <a:ea typeface="WenQuanYi Micro Hei"/>
          <a:cs typeface="WenQuanYi Micro Hei"/>
        </a:defRPr>
      </a:lvl3pPr>
      <a:lvl4pPr marL="1451520" marR="0" lvl="3" indent="-207000" algn="l" rtl="0" hangingPunct="0">
        <a:lnSpc>
          <a:spcPct val="93000"/>
        </a:lnSpc>
        <a:spcBef>
          <a:spcPts val="1417"/>
        </a:spcBef>
        <a:spcAft>
          <a:spcPts val="0"/>
        </a:spcAft>
        <a:buSzPct val="75000"/>
        <a:buFont typeface="StarSymbol"/>
        <a:buChar char="–"/>
        <a:tabLst>
          <a:tab pos="1451520" algn="l"/>
        </a:tabLst>
        <a:defRPr lang="en-US" sz="1800" b="0" i="0" u="none" strike="noStrike" kern="1200" cap="none" spc="0" baseline="0">
          <a:ln>
            <a:noFill/>
          </a:ln>
          <a:solidFill>
            <a:srgbClr val="000000"/>
          </a:solidFill>
          <a:highlight>
            <a:scrgbClr r="0" g="0" b="0">
              <a:alpha val="0"/>
            </a:scrgbClr>
          </a:highlight>
          <a:latin typeface="Arial"/>
          <a:ea typeface="WenQuanYi Micro Hei"/>
          <a:cs typeface="WenQuanYi Micro Hei"/>
        </a:defRPr>
      </a:lvl4pPr>
      <a:lvl5pPr marL="1866239" marR="0" lvl="4" indent="-207000" algn="l" rtl="0" hangingPunct="0">
        <a:lnSpc>
          <a:spcPct val="93000"/>
        </a:lnSpc>
        <a:spcBef>
          <a:spcPts val="1417"/>
        </a:spcBef>
        <a:spcAft>
          <a:spcPts val="0"/>
        </a:spcAft>
        <a:buSzPct val="45000"/>
        <a:buFont typeface="StarSymbol"/>
        <a:buChar char="●"/>
        <a:tabLst>
          <a:tab pos="1866239" algn="l"/>
        </a:tabLst>
        <a:defRPr lang="en-US" sz="1800" b="0" i="0" u="none" strike="noStrike" kern="1200" cap="none" spc="0" baseline="0">
          <a:ln>
            <a:noFill/>
          </a:ln>
          <a:solidFill>
            <a:srgbClr val="000000"/>
          </a:solidFill>
          <a:highlight>
            <a:scrgbClr r="0" g="0" b="0">
              <a:alpha val="0"/>
            </a:scrgbClr>
          </a:highlight>
          <a:latin typeface="Arial"/>
          <a:ea typeface="WenQuanYi Micro Hei"/>
          <a:cs typeface="WenQuanYi Micro He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playlist?list=PL-bOh8btec4CXd2ya1NmSKpi92U_l6ZJd" TargetMode="External"/><Relationship Id="rId2" Type="http://schemas.openxmlformats.org/officeDocument/2006/relationships/notesSlide" Target="../notesSlides/notesSlide19.xml"/><Relationship Id="rId1" Type="http://schemas.openxmlformats.org/officeDocument/2006/relationships/slideLayout" Target="../slideLayouts/slideLayout62.xm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10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10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4.xml"/><Relationship Id="rId1" Type="http://schemas.openxmlformats.org/officeDocument/2006/relationships/slideLayout" Target="../slideLayouts/slideLayout62.xml"/><Relationship Id="rId4" Type="http://schemas.openxmlformats.org/officeDocument/2006/relationships/image" Target="../media/image75.jpg"/></Relationships>
</file>

<file path=ppt/slides/_rels/slide10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5.xml"/><Relationship Id="rId1" Type="http://schemas.openxmlformats.org/officeDocument/2006/relationships/slideLayout" Target="../slideLayouts/slideLayout62.xml"/><Relationship Id="rId5" Type="http://schemas.openxmlformats.org/officeDocument/2006/relationships/image" Target="../media/image7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8.xml"/><Relationship Id="rId1" Type="http://schemas.openxmlformats.org/officeDocument/2006/relationships/slideLayout" Target="../slideLayouts/slideLayout62.xml"/><Relationship Id="rId4" Type="http://schemas.openxmlformats.org/officeDocument/2006/relationships/image" Target="../media/image81.gif"/></Relationships>
</file>

<file path=ppt/slides/_rels/slide11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73.xml"/><Relationship Id="rId5" Type="http://schemas.openxmlformats.org/officeDocument/2006/relationships/image" Target="../media/image85.jpg"/><Relationship Id="rId4" Type="http://schemas.openxmlformats.org/officeDocument/2006/relationships/image" Target="../media/image8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1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6.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95.xml"/><Relationship Id="rId4" Type="http://schemas.openxmlformats.org/officeDocument/2006/relationships/image" Target="../media/image90.png"/></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95.xml"/><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95.xml"/><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0.xml"/><Relationship Id="rId1" Type="http://schemas.openxmlformats.org/officeDocument/2006/relationships/slideLayout" Target="../slideLayouts/slideLayout95.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95.xml"/></Relationships>
</file>

<file path=ppt/slides/_rels/slide1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1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95.xml"/></Relationships>
</file>

<file path=ppt/slides/_rels/slide137.xml.rels><?xml version="1.0" encoding="UTF-8" standalone="yes"?>
<Relationships xmlns="http://schemas.openxmlformats.org/package/2006/relationships"><Relationship Id="rId8" Type="http://schemas.openxmlformats.org/officeDocument/2006/relationships/hyperlink" Target="http://donjon.bin.sh/dungeon/about/" TargetMode="External"/><Relationship Id="rId3" Type="http://schemas.openxmlformats.org/officeDocument/2006/relationships/hyperlink" Target="http://www.roguebasin.com/index.php?title=Java_Example_of_Dungeon-Building_Algorithm" TargetMode="External"/><Relationship Id="rId7" Type="http://schemas.openxmlformats.org/officeDocument/2006/relationships/hyperlink" Target="http://pcg.wikidot.com/pcg-algorithm:dungeon-generation" TargetMode="External"/><Relationship Id="rId2" Type="http://schemas.openxmlformats.org/officeDocument/2006/relationships/hyperlink" Target="http://www.roguebasin.com/index.php?title=Dungeon-Building_Algorithm" TargetMode="External"/><Relationship Id="rId1" Type="http://schemas.openxmlformats.org/officeDocument/2006/relationships/slideLayout" Target="../slideLayouts/slideLayout7.xml"/><Relationship Id="rId6" Type="http://schemas.openxmlformats.org/officeDocument/2006/relationships/hyperlink" Target="http://stackoverflow.com/questions/4997642/simple-example-of-bsp-dungeon-generation" TargetMode="External"/><Relationship Id="rId5" Type="http://schemas.openxmlformats.org/officeDocument/2006/relationships/hyperlink" Target="http://www.roguebasin.com/index.php?title=Basic_BSP_Dungeon_generation" TargetMode="External"/><Relationship Id="rId4" Type="http://schemas.openxmlformats.org/officeDocument/2006/relationships/hyperlink" Target="http://openprocessing.org/visuals/?visualID=18822" TargetMode="External"/><Relationship Id="rId9" Type="http://schemas.openxmlformats.org/officeDocument/2006/relationships/hyperlink" Target="http://www.policyalmanac.org/games/aStarTutorial.ht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rive.google.com/open?id=1pDhL1dgFD0XRXNnSvjbujMdmdLNNT8Sh"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spicyyoghurt.com/tutorials/html5-javascript-game-development/collision-detection-physic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icyyoghurt.com/tutorials/html5-javascript-game-development/collision-detection-physics"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playlist?list=PLGmYIROty-5bpzKQNK3mRMi4pmh_LinV4" TargetMode="External"/><Relationship Id="rId2" Type="http://schemas.openxmlformats.org/officeDocument/2006/relationships/hyperlink" Target="https://www.youtube.com/playlist?list=PLGmYIROty-5YhzMWqgAIXlPIRU2_tcz0l" TargetMode="External"/><Relationship Id="rId1" Type="http://schemas.openxmlformats.org/officeDocument/2006/relationships/slideLayout" Target="../slideLayouts/slideLayout2.xml"/><Relationship Id="rId4" Type="http://schemas.openxmlformats.org/officeDocument/2006/relationships/hyperlink" Target="https://www.youtube.com/playlist?list=PLhPa7T8XPi0I7XkxrTEYyyU_YR1sePyT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8685-B359-45DA-B460-1EECCD6023A2}"/>
              </a:ext>
            </a:extLst>
          </p:cNvPr>
          <p:cNvSpPr>
            <a:spLocks noGrp="1"/>
          </p:cNvSpPr>
          <p:nvPr>
            <p:ph type="ctrTitle"/>
          </p:nvPr>
        </p:nvSpPr>
        <p:spPr>
          <a:xfrm>
            <a:off x="2645443" y="1438517"/>
            <a:ext cx="3853113" cy="1165860"/>
          </a:xfrm>
        </p:spPr>
        <p:txBody>
          <a:bodyPr>
            <a:normAutofit/>
          </a:bodyPr>
          <a:lstStyle/>
          <a:p>
            <a:pPr algn="ctr" defTabSz="685800" eaLnBrk="0" fontAlgn="base" hangingPunct="0">
              <a:spcAft>
                <a:spcPct val="0"/>
              </a:spcAft>
            </a:pP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Mansoura University</a:t>
            </a:r>
            <a:br>
              <a:rPr lang="en-US" altLang="en-US" sz="1500" cap="none" dirty="0">
                <a:solidFill>
                  <a:schemeClr val="tx1"/>
                </a:solidFill>
              </a:rPr>
            </a:b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Faculty of Computers and Information</a:t>
            </a:r>
            <a:br>
              <a:rPr lang="en-US" altLang="en-US" sz="1500" cap="none" dirty="0">
                <a:solidFill>
                  <a:schemeClr val="tx1"/>
                </a:solidFill>
              </a:rPr>
            </a:br>
            <a:r>
              <a:rPr lang="en-US" altLang="en-US" sz="1500" b="1" cap="none" dirty="0">
                <a:solidFill>
                  <a:schemeClr val="tx1"/>
                </a:solidFill>
                <a:latin typeface="Times New Roman" panose="02020603050405020304" pitchFamily="18" charset="0"/>
                <a:cs typeface="Times New Roman" panose="02020603050405020304" pitchFamily="18" charset="0"/>
              </a:rPr>
              <a:t>First</a:t>
            </a:r>
            <a: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Semester- 2020-2021</a:t>
            </a:r>
            <a:br>
              <a:rPr lang="en-US" altLang="en-US" sz="15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1500" dirty="0">
              <a:solidFill>
                <a:schemeClr val="tx1"/>
              </a:solidFill>
            </a:endParaRPr>
          </a:p>
        </p:txBody>
      </p:sp>
      <p:sp>
        <p:nvSpPr>
          <p:cNvPr id="3" name="Subtitle 2">
            <a:extLst>
              <a:ext uri="{FF2B5EF4-FFF2-40B4-BE49-F238E27FC236}">
                <a16:creationId xmlns:a16="http://schemas.microsoft.com/office/drawing/2014/main" id="{6DA7A5C2-8543-44E4-A501-03CF3E33BB27}"/>
              </a:ext>
            </a:extLst>
          </p:cNvPr>
          <p:cNvSpPr>
            <a:spLocks noGrp="1"/>
          </p:cNvSpPr>
          <p:nvPr>
            <p:ph type="subTitle" idx="1"/>
          </p:nvPr>
        </p:nvSpPr>
        <p:spPr>
          <a:xfrm>
            <a:off x="1691680" y="3167040"/>
            <a:ext cx="5760640" cy="3070272"/>
          </a:xfrm>
          <a:effectLst/>
        </p:spPr>
        <p:txBody>
          <a:bodyPr vert="horz" lIns="68580" tIns="34290" rIns="68580" bIns="34290" rtlCol="0" anchor="b">
            <a:normAutofit/>
          </a:bodyPr>
          <a:lstStyle/>
          <a:p>
            <a:pPr algn="ctr" defTabSz="685800" eaLnBrk="0" fontAlgn="base" hangingPunct="0">
              <a:lnSpc>
                <a:spcPct val="150000"/>
              </a:lnSpc>
              <a:spcBef>
                <a:spcPct val="0"/>
              </a:spcBef>
              <a:spcAft>
                <a:spcPct val="0"/>
              </a:spcAft>
            </a:pPr>
            <a:r>
              <a:rPr lang="en-US" sz="1400" dirty="0">
                <a:latin typeface="Times New Roman" panose="02020603050405020304" pitchFamily="18" charset="0"/>
              </a:rPr>
              <a:t>Computer Graphics</a:t>
            </a:r>
            <a:endParaRPr lang="en-US" sz="2000" b="1" cap="none" dirty="0">
              <a:solidFill>
                <a:schemeClr val="bg1"/>
              </a:solidFill>
              <a:latin typeface="Times New Roman" panose="02020603050405020304" pitchFamily="18" charset="0"/>
              <a:cs typeface="Times New Roman" panose="02020603050405020304" pitchFamily="18" charset="0"/>
            </a:endParaRPr>
          </a:p>
          <a:p>
            <a:pPr algn="ctr" defTabSz="685800" eaLnBrk="0" fontAlgn="base" hangingPunct="0">
              <a:lnSpc>
                <a:spcPct val="150000"/>
              </a:lnSpc>
              <a:spcBef>
                <a:spcPct val="0"/>
              </a:spcBef>
              <a:spcAft>
                <a:spcPct val="0"/>
              </a:spcAft>
            </a:pPr>
            <a:r>
              <a:rPr lang="en-US" sz="2000" b="1" cap="none" dirty="0">
                <a:solidFill>
                  <a:schemeClr val="bg1"/>
                </a:solidFill>
                <a:latin typeface="Times New Roman" panose="02020603050405020304" pitchFamily="18" charset="0"/>
                <a:cs typeface="Times New Roman" panose="02020603050405020304" pitchFamily="18" charset="0"/>
              </a:rPr>
              <a:t>Grade</a:t>
            </a:r>
            <a:r>
              <a:rPr lang="en-US" sz="1400" b="1" dirty="0">
                <a:solidFill>
                  <a:schemeClr val="bg1"/>
                </a:solidFill>
              </a:rPr>
              <a:t>: 2</a:t>
            </a:r>
            <a:r>
              <a:rPr lang="en-US" sz="1400" b="1" baseline="30000" dirty="0">
                <a:solidFill>
                  <a:schemeClr val="bg1"/>
                </a:solidFill>
              </a:rPr>
              <a:t>nd</a:t>
            </a:r>
            <a:r>
              <a:rPr lang="en-US" sz="1400" b="1" dirty="0">
                <a:solidFill>
                  <a:schemeClr val="bg1"/>
                </a:solidFill>
              </a:rPr>
              <a:t> Year (General –BIO)</a:t>
            </a:r>
          </a:p>
          <a:p>
            <a:pPr algn="ctr" defTabSz="685800" eaLnBrk="0" fontAlgn="base" hangingPunct="0">
              <a:lnSpc>
                <a:spcPct val="150000"/>
              </a:lnSpc>
              <a:spcBef>
                <a:spcPct val="0"/>
              </a:spcBef>
              <a:spcAft>
                <a:spcPct val="0"/>
              </a:spcAft>
            </a:pPr>
            <a:r>
              <a:rPr lang="en-US" sz="2000" b="1" cap="none" dirty="0">
                <a:solidFill>
                  <a:schemeClr val="bg1"/>
                </a:solidFill>
                <a:latin typeface="Times New Roman" panose="02020603050405020304" pitchFamily="18" charset="0"/>
                <a:cs typeface="Times New Roman" panose="02020603050405020304" pitchFamily="18" charset="0"/>
              </a:rPr>
              <a:t>Course Instructors :</a:t>
            </a:r>
          </a:p>
          <a:p>
            <a:pPr algn="ctr" defTabSz="685800" eaLnBrk="0" fontAlgn="base" hangingPunct="0">
              <a:lnSpc>
                <a:spcPct val="150000"/>
              </a:lnSpc>
              <a:spcBef>
                <a:spcPct val="0"/>
              </a:spcBef>
              <a:spcAft>
                <a:spcPct val="0"/>
              </a:spcAft>
            </a:pPr>
            <a:r>
              <a:rPr lang="en-US" sz="1600" b="1" cap="none" dirty="0">
                <a:solidFill>
                  <a:schemeClr val="bg1"/>
                </a:solidFill>
                <a:latin typeface="Times New Roman" panose="02020603050405020304" pitchFamily="18" charset="0"/>
                <a:cs typeface="Times New Roman" panose="02020603050405020304" pitchFamily="18" charset="0"/>
              </a:rPr>
              <a:t>Assoc. Prof. </a:t>
            </a:r>
            <a:r>
              <a:rPr lang="en-US" sz="1600" b="1" cap="none" dirty="0" err="1">
                <a:solidFill>
                  <a:schemeClr val="bg1"/>
                </a:solidFill>
                <a:latin typeface="Times New Roman" panose="02020603050405020304" pitchFamily="18" charset="0"/>
                <a:cs typeface="Times New Roman" panose="02020603050405020304" pitchFamily="18" charset="0"/>
              </a:rPr>
              <a:t>Dr-Haitham</a:t>
            </a:r>
            <a:r>
              <a:rPr lang="en-US" sz="1600" b="1" cap="none" dirty="0">
                <a:solidFill>
                  <a:schemeClr val="bg1"/>
                </a:solidFill>
                <a:latin typeface="Times New Roman" panose="02020603050405020304" pitchFamily="18" charset="0"/>
                <a:cs typeface="Times New Roman" panose="02020603050405020304" pitchFamily="18" charset="0"/>
              </a:rPr>
              <a:t> El-</a:t>
            </a:r>
            <a:r>
              <a:rPr lang="en-US" sz="1600" b="1" cap="none" dirty="0" err="1">
                <a:solidFill>
                  <a:schemeClr val="bg1"/>
                </a:solidFill>
                <a:latin typeface="Times New Roman" panose="02020603050405020304" pitchFamily="18" charset="0"/>
                <a:cs typeface="Times New Roman" panose="02020603050405020304" pitchFamily="18" charset="0"/>
              </a:rPr>
              <a:t>Ghareeb</a:t>
            </a:r>
            <a:endParaRPr lang="en-US" sz="1600" b="1" cap="none" dirty="0">
              <a:solidFill>
                <a:schemeClr val="bg1"/>
              </a:solidFill>
              <a:latin typeface="Times New Roman" panose="02020603050405020304" pitchFamily="18" charset="0"/>
              <a:cs typeface="Times New Roman" panose="02020603050405020304" pitchFamily="18" charset="0"/>
            </a:endParaRPr>
          </a:p>
          <a:p>
            <a:pPr algn="ctr" defTabSz="685800" eaLnBrk="0" fontAlgn="base" hangingPunct="0">
              <a:lnSpc>
                <a:spcPct val="150000"/>
              </a:lnSpc>
              <a:spcBef>
                <a:spcPct val="0"/>
              </a:spcBef>
              <a:spcAft>
                <a:spcPct val="0"/>
              </a:spcAft>
            </a:pPr>
            <a:r>
              <a:rPr lang="en-US" sz="1600" b="1" cap="none" dirty="0" err="1">
                <a:solidFill>
                  <a:schemeClr val="bg1"/>
                </a:solidFill>
                <a:latin typeface="Times New Roman" panose="02020603050405020304" pitchFamily="18" charset="0"/>
                <a:cs typeface="Times New Roman" panose="02020603050405020304" pitchFamily="18" charset="0"/>
              </a:rPr>
              <a:t>Dr</a:t>
            </a:r>
            <a:r>
              <a:rPr lang="en-US" sz="1600" b="1" cap="none" dirty="0">
                <a:solidFill>
                  <a:schemeClr val="bg1"/>
                </a:solidFill>
                <a:latin typeface="Times New Roman" panose="02020603050405020304" pitchFamily="18" charset="0"/>
                <a:cs typeface="Times New Roman" panose="02020603050405020304" pitchFamily="18" charset="0"/>
              </a:rPr>
              <a:t>-Ibrahim El-</a:t>
            </a:r>
            <a:r>
              <a:rPr lang="en-US" sz="1600" b="1" cap="none" dirty="0" err="1">
                <a:solidFill>
                  <a:schemeClr val="bg1"/>
                </a:solidFill>
                <a:latin typeface="Times New Roman" panose="02020603050405020304" pitchFamily="18" charset="0"/>
                <a:cs typeface="Times New Roman" panose="02020603050405020304" pitchFamily="18" charset="0"/>
              </a:rPr>
              <a:t>Hassanoni</a:t>
            </a:r>
            <a:br>
              <a:rPr lang="en-US" sz="1600" b="1" cap="none" dirty="0">
                <a:solidFill>
                  <a:schemeClr val="bg1"/>
                </a:solidFill>
                <a:latin typeface="Times New Roman" panose="02020603050405020304" pitchFamily="18" charset="0"/>
                <a:cs typeface="Times New Roman" panose="02020603050405020304" pitchFamily="18" charset="0"/>
              </a:rPr>
            </a:br>
            <a:r>
              <a:rPr lang="en-US" sz="1600" b="1" cap="none" dirty="0" err="1">
                <a:solidFill>
                  <a:schemeClr val="bg1"/>
                </a:solidFill>
                <a:latin typeface="Times New Roman" panose="02020603050405020304" pitchFamily="18" charset="0"/>
                <a:cs typeface="Times New Roman" panose="02020603050405020304" pitchFamily="18" charset="0"/>
              </a:rPr>
              <a:t>waleed</a:t>
            </a:r>
            <a:r>
              <a:rPr lang="en-US" sz="1600" b="1" cap="none" dirty="0">
                <a:solidFill>
                  <a:schemeClr val="bg1"/>
                </a:solidFill>
                <a:latin typeface="Times New Roman" panose="02020603050405020304" pitchFamily="18" charset="0"/>
                <a:cs typeface="Times New Roman" panose="02020603050405020304" pitchFamily="18" charset="0"/>
              </a:rPr>
              <a:t> </a:t>
            </a:r>
            <a:r>
              <a:rPr lang="en-US" sz="1600" b="1" cap="none" dirty="0" err="1">
                <a:solidFill>
                  <a:schemeClr val="bg1"/>
                </a:solidFill>
                <a:latin typeface="Times New Roman" panose="02020603050405020304" pitchFamily="18" charset="0"/>
                <a:cs typeface="Times New Roman" panose="02020603050405020304" pitchFamily="18" charset="0"/>
              </a:rPr>
              <a:t>mohamed</a:t>
            </a:r>
            <a:endParaRPr lang="en-US" sz="1600" b="1" cap="none" dirty="0">
              <a:solidFill>
                <a:schemeClr val="bg1"/>
              </a:solidFill>
              <a:latin typeface="Times New Roman" panose="02020603050405020304" pitchFamily="18" charset="0"/>
              <a:cs typeface="Times New Roman" panose="02020603050405020304" pitchFamily="18" charset="0"/>
            </a:endParaRPr>
          </a:p>
          <a:p>
            <a:pPr algn="ctr" defTabSz="685800" eaLnBrk="0" fontAlgn="base" hangingPunct="0">
              <a:lnSpc>
                <a:spcPct val="150000"/>
              </a:lnSpc>
              <a:spcBef>
                <a:spcPct val="0"/>
              </a:spcBef>
              <a:spcAft>
                <a:spcPct val="0"/>
              </a:spcAft>
            </a:pPr>
            <a:endParaRPr lang="en-US" sz="2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descr="Logo&#10;&#10;Description automatically generated">
            <a:extLst>
              <a:ext uri="{FF2B5EF4-FFF2-40B4-BE49-F238E27FC236}">
                <a16:creationId xmlns:a16="http://schemas.microsoft.com/office/drawing/2014/main" id="{38BA3B7A-16DD-43FB-B4E4-A617E0AF1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805" y="1378028"/>
            <a:ext cx="1040802" cy="1028700"/>
          </a:xfrm>
          <a:prstGeom prst="rect">
            <a:avLst/>
          </a:prstGeom>
        </p:spPr>
      </p:pic>
      <p:sp>
        <p:nvSpPr>
          <p:cNvPr id="7" name="Rectangle 3">
            <a:extLst>
              <a:ext uri="{FF2B5EF4-FFF2-40B4-BE49-F238E27FC236}">
                <a16:creationId xmlns:a16="http://schemas.microsoft.com/office/drawing/2014/main" id="{A2F97E60-F597-46ED-9EAB-60EC86B9B537}"/>
              </a:ext>
            </a:extLst>
          </p:cNvPr>
          <p:cNvSpPr>
            <a:spLocks noChangeArrowheads="1"/>
          </p:cNvSpPr>
          <p:nvPr/>
        </p:nvSpPr>
        <p:spPr bwMode="auto">
          <a:xfrm>
            <a:off x="243640" y="1471468"/>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342900" rtl="0" eaLnBrk="1" fontAlgn="auto" latinLnBrk="0" hangingPunct="1">
              <a:lnSpc>
                <a:spcPct val="100000"/>
              </a:lnSpc>
              <a:spcBef>
                <a:spcPts val="0"/>
              </a:spcBef>
              <a:spcAft>
                <a:spcPts val="0"/>
              </a:spcAft>
              <a:buClrTx/>
              <a:buSzTx/>
              <a:buFont typeface="Times New Roman" panose="02020603050405020304" pitchFamily="18" charset="0"/>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635D71B2-AACA-489A-8F54-3A76BCF731FE}"/>
              </a:ext>
            </a:extLst>
          </p:cNvPr>
          <p:cNvPicPr>
            <a:picLocks noChangeAspect="1"/>
          </p:cNvPicPr>
          <p:nvPr/>
        </p:nvPicPr>
        <p:blipFill>
          <a:blip r:embed="rId3"/>
          <a:stretch>
            <a:fillRect/>
          </a:stretch>
        </p:blipFill>
        <p:spPr>
          <a:xfrm>
            <a:off x="7017421" y="1438517"/>
            <a:ext cx="1047840" cy="1028700"/>
          </a:xfrm>
          <a:prstGeom prst="rect">
            <a:avLst/>
          </a:prstGeom>
        </p:spPr>
      </p:pic>
    </p:spTree>
    <p:extLst>
      <p:ext uri="{BB962C8B-B14F-4D97-AF65-F5344CB8AC3E}">
        <p14:creationId xmlns:p14="http://schemas.microsoft.com/office/powerpoint/2010/main" val="396969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Calibri"/>
                <a:ea typeface="DejaVu Sans"/>
              </a:rPr>
              <a:t>Vector </a:t>
            </a:r>
            <a:r>
              <a:rPr lang="en-US" sz="4400" b="1" strike="noStrike" spc="-1">
                <a:solidFill>
                  <a:srgbClr val="000000"/>
                </a:solidFill>
                <a:latin typeface="Calibri"/>
                <a:ea typeface="DejaVu Sans"/>
              </a:rPr>
              <a:t>Length (magnitude)</a:t>
            </a:r>
            <a:endParaRPr lang="en-US" sz="4400" b="0" strike="noStrike" spc="-1">
              <a:latin typeface="Arial"/>
            </a:endParaRPr>
          </a:p>
        </p:txBody>
      </p:sp>
      <p:sp>
        <p:nvSpPr>
          <p:cNvPr id="217" name="CustomShape 2"/>
          <p:cNvSpPr/>
          <p:nvPr/>
        </p:nvSpPr>
        <p:spPr>
          <a:xfrm>
            <a:off x="457200" y="980640"/>
            <a:ext cx="8228520" cy="352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If we have a ship with velocity vector V (4,3), we might also want to know how fast it is going, in order to calculate how much fuel it should use.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To do that, we need to find the </a:t>
            </a:r>
            <a:r>
              <a:rPr lang="en-US" sz="3200" b="1" strike="noStrike" spc="-1">
                <a:solidFill>
                  <a:srgbClr val="000000"/>
                </a:solidFill>
                <a:latin typeface="Calibri"/>
                <a:ea typeface="DejaVu Sans"/>
              </a:rPr>
              <a:t>length</a:t>
            </a:r>
            <a:r>
              <a:rPr lang="en-US" sz="3200" b="0" strike="noStrike" spc="-1">
                <a:solidFill>
                  <a:srgbClr val="000000"/>
                </a:solidFill>
                <a:latin typeface="Calibri"/>
                <a:ea typeface="DejaVu Sans"/>
              </a:rPr>
              <a:t> (or </a:t>
            </a:r>
            <a:r>
              <a:rPr lang="en-US" sz="3200" b="1" strike="noStrike" spc="-1">
                <a:solidFill>
                  <a:srgbClr val="000000"/>
                </a:solidFill>
                <a:latin typeface="Calibri"/>
                <a:ea typeface="DejaVu Sans"/>
              </a:rPr>
              <a:t>magnitude</a:t>
            </a:r>
            <a:r>
              <a:rPr lang="en-US" sz="3200" b="0" strike="noStrike" spc="-1">
                <a:solidFill>
                  <a:srgbClr val="000000"/>
                </a:solidFill>
                <a:latin typeface="Calibri"/>
                <a:ea typeface="DejaVu Sans"/>
              </a:rPr>
              <a:t>) of vector V. The length of a vector is often written using || for short, so the </a:t>
            </a:r>
            <a:r>
              <a:rPr lang="en-US" sz="3200" b="1" strike="noStrike" spc="-1">
                <a:solidFill>
                  <a:srgbClr val="000000"/>
                </a:solidFill>
                <a:latin typeface="Calibri"/>
                <a:ea typeface="DejaVu Sans"/>
              </a:rPr>
              <a:t>length of V is |V|.</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We can think of V as a right triangle with sides 4 and 3, and use the Pythagorean theorem </a:t>
            </a:r>
            <a:r>
              <a:rPr lang="en-US" sz="3200" b="0" strike="noStrike" spc="-1">
                <a:solidFill>
                  <a:srgbClr val="000000"/>
                </a:solidFill>
                <a:latin typeface="Cairo"/>
                <a:ea typeface="DejaVu Sans"/>
              </a:rPr>
              <a:t> نظرية فيثاغورث </a:t>
            </a:r>
            <a:r>
              <a:rPr lang="en-US" sz="3200" b="0" strike="noStrike" spc="-1">
                <a:solidFill>
                  <a:srgbClr val="000000"/>
                </a:solidFill>
                <a:latin typeface="Calibri"/>
                <a:ea typeface="DejaVu Sans"/>
              </a:rPr>
              <a:t>to find the </a:t>
            </a:r>
            <a:r>
              <a:rPr lang="en-US" sz="3200" b="1" strike="noStrike" spc="-1">
                <a:solidFill>
                  <a:srgbClr val="000000"/>
                </a:solidFill>
                <a:latin typeface="Calibri"/>
                <a:ea typeface="DejaVu Sans"/>
              </a:rPr>
              <a:t>hypotenuse: x</a:t>
            </a:r>
            <a:r>
              <a:rPr lang="en-US" sz="3200" b="1" strike="noStrike" spc="-1" baseline="30000">
                <a:solidFill>
                  <a:srgbClr val="000000"/>
                </a:solidFill>
                <a:latin typeface="Calibri"/>
                <a:ea typeface="DejaVu Sans"/>
              </a:rPr>
              <a:t>2</a:t>
            </a:r>
            <a:r>
              <a:rPr lang="en-US" sz="3200" b="1" strike="noStrike" spc="-1">
                <a:solidFill>
                  <a:srgbClr val="000000"/>
                </a:solidFill>
                <a:latin typeface="Calibri"/>
                <a:ea typeface="DejaVu Sans"/>
              </a:rPr>
              <a:t> + y</a:t>
            </a:r>
            <a:r>
              <a:rPr lang="en-US" sz="3200" b="1" strike="noStrike" spc="-1" baseline="30000">
                <a:solidFill>
                  <a:srgbClr val="000000"/>
                </a:solidFill>
                <a:latin typeface="Calibri"/>
                <a:ea typeface="DejaVu Sans"/>
              </a:rPr>
              <a:t>2</a:t>
            </a:r>
            <a:r>
              <a:rPr lang="en-US" sz="3200" b="1" strike="noStrike" spc="-1">
                <a:solidFill>
                  <a:srgbClr val="000000"/>
                </a:solidFill>
                <a:latin typeface="Calibri"/>
                <a:ea typeface="DejaVu Sans"/>
              </a:rPr>
              <a:t> = h</a:t>
            </a:r>
            <a:r>
              <a:rPr lang="en-US" sz="3200" b="1"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That is, the length of a vector H with components (x,y) is </a:t>
            </a:r>
            <a:r>
              <a:rPr lang="en-US" sz="3200" b="1" strike="noStrike" spc="-1">
                <a:solidFill>
                  <a:srgbClr val="000000"/>
                </a:solidFill>
                <a:latin typeface="Calibri"/>
                <a:ea typeface="DejaVu Sans"/>
              </a:rPr>
              <a:t>sqrt(x</a:t>
            </a:r>
            <a:r>
              <a:rPr lang="en-US" sz="3200" b="1" strike="noStrike" spc="-1" baseline="30000">
                <a:solidFill>
                  <a:srgbClr val="000000"/>
                </a:solidFill>
                <a:latin typeface="Calibri"/>
                <a:ea typeface="DejaVu Sans"/>
              </a:rPr>
              <a:t>2</a:t>
            </a:r>
            <a:r>
              <a:rPr lang="en-US" sz="3200" b="1" strike="noStrike" spc="-1">
                <a:solidFill>
                  <a:srgbClr val="000000"/>
                </a:solidFill>
                <a:latin typeface="Calibri"/>
                <a:ea typeface="DejaVu Sans"/>
              </a:rPr>
              <a:t>+y</a:t>
            </a:r>
            <a:r>
              <a:rPr lang="en-US" sz="3200" b="1" strike="noStrike" spc="-1" baseline="30000">
                <a:solidFill>
                  <a:srgbClr val="000000"/>
                </a:solidFill>
                <a:latin typeface="Calibri"/>
                <a:ea typeface="DejaVu Sans"/>
              </a:rPr>
              <a:t>2</a:t>
            </a:r>
            <a:r>
              <a:rPr lang="en-US" sz="3200" b="1" strike="noStrike" spc="-1">
                <a:solidFill>
                  <a:srgbClr val="000000"/>
                </a:solidFill>
                <a:latin typeface="Calibri"/>
                <a:ea typeface="DejaVu Sans"/>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Amiri"/>
                <a:ea typeface="DejaVu Sans"/>
              </a:rPr>
              <a:t> الجذر التربيعي </a:t>
            </a:r>
            <a:br/>
            <a:r>
              <a:rPr lang="en-US" sz="3200" b="0" strike="noStrike" spc="-1">
                <a:solidFill>
                  <a:srgbClr val="000000"/>
                </a:solidFill>
                <a:latin typeface="Calibri"/>
                <a:ea typeface="DejaVu Sans"/>
              </a:rPr>
              <a:t>. So, to calculate the speed of our ship, we just use:</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|V| = sqrt(4</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+3</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 sqrt(25) = 5</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This works with 3D vectors as well -- the length of a vector with components (x,y,z) is sqrt(x</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+y</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+z</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a:t>
            </a:r>
            <a:endParaRPr lang="en-US" sz="3200" b="0" strike="noStrike" spc="-1">
              <a:latin typeface="Arial"/>
            </a:endParaRPr>
          </a:p>
        </p:txBody>
      </p:sp>
      <p:pic>
        <p:nvPicPr>
          <p:cNvPr id="218" name="Picture 2" descr="Pythagorean theorem"/>
          <p:cNvPicPr/>
          <p:nvPr/>
        </p:nvPicPr>
        <p:blipFill>
          <a:blip r:embed="rId2"/>
          <a:stretch/>
        </p:blipFill>
        <p:spPr>
          <a:xfrm>
            <a:off x="1907640" y="4581000"/>
            <a:ext cx="4375800" cy="2284560"/>
          </a:xfrm>
          <a:prstGeom prst="rect">
            <a:avLst/>
          </a:prstGeom>
          <a:ln>
            <a:noFill/>
          </a:ln>
        </p:spPr>
      </p:pic>
    </p:spTree>
    <p:extLst>
      <p:ext uri="{BB962C8B-B14F-4D97-AF65-F5344CB8AC3E}">
        <p14:creationId xmlns:p14="http://schemas.microsoft.com/office/powerpoint/2010/main" val="1266656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3-Character Animation</a:t>
            </a:r>
          </a:p>
        </p:txBody>
      </p:sp>
      <p:sp>
        <p:nvSpPr>
          <p:cNvPr id="3" name="Content Placeholder 2"/>
          <p:cNvSpPr txBox="1">
            <a:spLocks noGrp="1"/>
          </p:cNvSpPr>
          <p:nvPr>
            <p:ph type="body" idx="4294967295"/>
          </p:nvPr>
        </p:nvSpPr>
        <p:spPr/>
        <p:txBody>
          <a:bodyPr>
            <a:normAutofit fontScale="70000" lnSpcReduction="20000"/>
          </a:bodyPr>
          <a:lstStyle/>
          <a:p>
            <a:pPr lvl="0">
              <a:buClr>
                <a:srgbClr val="000000"/>
              </a:buClr>
              <a:buSzPct val="100000"/>
              <a:buFont typeface="Arial" pitchFamily="34"/>
              <a:buChar char="•"/>
            </a:pPr>
            <a:r>
              <a:rPr lang="en-US"/>
              <a:t>12 Basic Principles of Animation (</a:t>
            </a:r>
            <a:r>
              <a:rPr lang="en-US" i="1" u="sng"/>
              <a:t>Created at at Walt Disney Animation Studios</a:t>
            </a:r>
            <a:r>
              <a:rPr lang="en-US"/>
              <a:t>):</a:t>
            </a:r>
          </a:p>
          <a:p>
            <a:pPr lvl="1">
              <a:buClr>
                <a:srgbClr val="000000"/>
              </a:buClr>
              <a:buSzPct val="100000"/>
              <a:buAutoNum type="arabicPeriod"/>
            </a:pPr>
            <a:r>
              <a:rPr lang="en-US"/>
              <a:t>Squash and stretch</a:t>
            </a:r>
          </a:p>
          <a:p>
            <a:pPr lvl="1">
              <a:buClr>
                <a:srgbClr val="000000"/>
              </a:buClr>
              <a:buSzPct val="100000"/>
              <a:buAutoNum type="arabicPeriod"/>
            </a:pPr>
            <a:r>
              <a:rPr lang="en-US"/>
              <a:t>Anticipation</a:t>
            </a:r>
          </a:p>
          <a:p>
            <a:pPr lvl="1">
              <a:buClr>
                <a:srgbClr val="000000"/>
              </a:buClr>
              <a:buSzPct val="100000"/>
              <a:buAutoNum type="arabicPeriod"/>
            </a:pPr>
            <a:r>
              <a:rPr lang="en-US"/>
              <a:t>Staging</a:t>
            </a:r>
          </a:p>
          <a:p>
            <a:pPr lvl="1">
              <a:buClr>
                <a:srgbClr val="000000"/>
              </a:buClr>
              <a:buSzPct val="100000"/>
              <a:buAutoNum type="arabicPeriod"/>
            </a:pPr>
            <a:r>
              <a:rPr lang="en-US"/>
              <a:t>Straight-ahead action and pose-to-pose</a:t>
            </a:r>
          </a:p>
          <a:p>
            <a:pPr lvl="1">
              <a:buClr>
                <a:srgbClr val="000000"/>
              </a:buClr>
              <a:buSzPct val="100000"/>
              <a:buAutoNum type="arabicPeriod"/>
            </a:pPr>
            <a:r>
              <a:rPr lang="en-US"/>
              <a:t>Follow-through and overlapping action</a:t>
            </a:r>
          </a:p>
          <a:p>
            <a:pPr lvl="1">
              <a:buClr>
                <a:srgbClr val="000000"/>
              </a:buClr>
              <a:buSzPct val="100000"/>
              <a:buAutoNum type="arabicPeriod"/>
            </a:pPr>
            <a:r>
              <a:rPr lang="en-US"/>
              <a:t>Slow-in and slow-out</a:t>
            </a:r>
          </a:p>
          <a:p>
            <a:pPr lvl="1">
              <a:buClr>
                <a:srgbClr val="000000"/>
              </a:buClr>
              <a:buSzPct val="100000"/>
              <a:buAutoNum type="arabicPeriod"/>
            </a:pPr>
            <a:r>
              <a:rPr lang="en-US"/>
              <a:t>Arcs</a:t>
            </a:r>
          </a:p>
          <a:p>
            <a:pPr lvl="1">
              <a:buClr>
                <a:srgbClr val="000000"/>
              </a:buClr>
              <a:buSzPct val="100000"/>
              <a:buAutoNum type="arabicPeriod"/>
            </a:pPr>
            <a:r>
              <a:rPr lang="en-US"/>
              <a:t>Secondary action</a:t>
            </a:r>
          </a:p>
          <a:p>
            <a:pPr lvl="1">
              <a:buClr>
                <a:srgbClr val="000000"/>
              </a:buClr>
              <a:buSzPct val="100000"/>
              <a:buAutoNum type="arabicPeriod"/>
            </a:pPr>
            <a:r>
              <a:rPr lang="en-US"/>
              <a:t>Timing</a:t>
            </a:r>
          </a:p>
          <a:p>
            <a:pPr lvl="1">
              <a:buClr>
                <a:srgbClr val="000000"/>
              </a:buClr>
              <a:buSzPct val="100000"/>
              <a:buAutoNum type="arabicPeriod"/>
            </a:pPr>
            <a:r>
              <a:rPr lang="en-US"/>
              <a:t>Exaggeration</a:t>
            </a:r>
          </a:p>
          <a:p>
            <a:pPr lvl="1">
              <a:buClr>
                <a:srgbClr val="000000"/>
              </a:buClr>
              <a:buSzPct val="100000"/>
              <a:buAutoNum type="arabicPeriod"/>
            </a:pPr>
            <a:r>
              <a:rPr lang="en-US"/>
              <a:t>Solid drawing</a:t>
            </a:r>
          </a:p>
          <a:p>
            <a:pPr lvl="1">
              <a:buClr>
                <a:srgbClr val="000000"/>
              </a:buClr>
              <a:buSzPct val="100000"/>
              <a:buAutoNum type="arabicPeriod"/>
            </a:pPr>
            <a:r>
              <a:rPr lang="en-US"/>
              <a:t>Appeal</a:t>
            </a:r>
          </a:p>
        </p:txBody>
      </p:sp>
    </p:spTree>
    <p:extLst>
      <p:ext uri="{BB962C8B-B14F-4D97-AF65-F5344CB8AC3E}">
        <p14:creationId xmlns:p14="http://schemas.microsoft.com/office/powerpoint/2010/main" val="6615121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lIns="0" tIns="0" rIns="0" bIns="0">
            <a:spAutoFit/>
          </a:bodyPr>
          <a:lstStyle/>
          <a:p>
            <a:pPr lvl="0" algn="l"/>
            <a:r>
              <a:rPr lang="en-US">
                <a:latin typeface="Arial" pitchFamily="34"/>
              </a:rPr>
              <a:t>Reference Playlist</a:t>
            </a:r>
          </a:p>
        </p:txBody>
      </p:sp>
      <p:sp>
        <p:nvSpPr>
          <p:cNvPr id="3" name="Text Placeholder 2"/>
          <p:cNvSpPr txBox="1">
            <a:spLocks noGrp="1"/>
          </p:cNvSpPr>
          <p:nvPr>
            <p:ph type="body" idx="4294967295"/>
          </p:nvPr>
        </p:nvSpPr>
        <p:spPr>
          <a:xfrm>
            <a:off x="457200" y="1600200"/>
            <a:ext cx="8229240" cy="1417320"/>
          </a:xfrm>
        </p:spPr>
        <p:txBody>
          <a:bodyPr lIns="0" tIns="0" rIns="0" bIns="0">
            <a:normAutofit fontScale="92500" lnSpcReduction="10000"/>
          </a:bodyPr>
          <a:lstStyle/>
          <a:p>
            <a:pPr lvl="0">
              <a:spcBef>
                <a:spcPts val="1417"/>
              </a:spcBef>
            </a:pPr>
            <a:r>
              <a:rPr lang="en-US"/>
              <a:t>Excellent video playlist (</a:t>
            </a:r>
            <a:r>
              <a:rPr lang="en-US">
                <a:hlinkClick r:id="rId3"/>
              </a:rPr>
              <a:t>youtube</a:t>
            </a:r>
            <a:r>
              <a:rPr lang="en-US"/>
              <a:t>)</a:t>
            </a:r>
          </a:p>
          <a:p>
            <a:pPr lvl="0">
              <a:spcBef>
                <a:spcPts val="1417"/>
              </a:spcBef>
            </a:pPr>
            <a:r>
              <a:rPr lang="en-US">
                <a:hlinkClick r:id="rId3"/>
              </a:rPr>
              <a:t>https://www.youtube.com/playlist?list=PL-bOh8btec4CXd2ya1NmSKpi92U_l6ZJd</a:t>
            </a:r>
            <a:r>
              <a:rPr lang="en-US"/>
              <a:t> </a:t>
            </a:r>
          </a:p>
        </p:txBody>
      </p:sp>
      <p:pic>
        <p:nvPicPr>
          <p:cNvPr id="4" name="Picture 3"/>
          <p:cNvPicPr>
            <a:picLocks noChangeAspect="1"/>
          </p:cNvPicPr>
          <p:nvPr/>
        </p:nvPicPr>
        <p:blipFill>
          <a:blip r:embed="rId4">
            <a:lum bright="-50000"/>
            <a:alphaModFix/>
          </a:blip>
          <a:srcRect/>
          <a:stretch>
            <a:fillRect/>
          </a:stretch>
        </p:blipFill>
        <p:spPr>
          <a:xfrm>
            <a:off x="914400" y="3317759"/>
            <a:ext cx="6949440" cy="3448800"/>
          </a:xfrm>
          <a:prstGeom prst="rect">
            <a:avLst/>
          </a:prstGeom>
          <a:noFill/>
          <a:ln>
            <a:noFill/>
          </a:ln>
        </p:spPr>
      </p:pic>
    </p:spTree>
    <p:extLst>
      <p:ext uri="{BB962C8B-B14F-4D97-AF65-F5344CB8AC3E}">
        <p14:creationId xmlns:p14="http://schemas.microsoft.com/office/powerpoint/2010/main" val="1717610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fontScale="90000"/>
          </a:bodyPr>
          <a:lstStyle/>
          <a:p>
            <a:pPr lvl="0" rtl="0"/>
            <a:r>
              <a:rPr lang="en-US"/>
              <a:t>3-1.Squash &amp; stretch</a:t>
            </a:r>
            <a:br>
              <a:rPr lang="en-US"/>
            </a:br>
            <a:r>
              <a:rPr lang="en-US">
                <a:latin typeface="AlHor" pitchFamily="34"/>
              </a:rPr>
              <a:t>ضغط وتمدد</a:t>
            </a:r>
          </a:p>
        </p:txBody>
      </p:sp>
      <p:sp>
        <p:nvSpPr>
          <p:cNvPr id="3" name="Content Placeholder 2"/>
          <p:cNvSpPr txBox="1">
            <a:spLocks noGrp="1"/>
          </p:cNvSpPr>
          <p:nvPr>
            <p:ph type="body" idx="4294967295"/>
          </p:nvPr>
        </p:nvSpPr>
        <p:spPr>
          <a:xfrm>
            <a:off x="457200" y="1920239"/>
            <a:ext cx="8074800" cy="2372760"/>
          </a:xfrm>
        </p:spPr>
        <p:txBody>
          <a:bodyPr/>
          <a:lstStyle/>
          <a:p>
            <a:pPr lvl="0" algn="l" rtl="0"/>
            <a:r>
              <a:rPr lang="en-US"/>
              <a:t>A given object possesses some degree of rigidity  صلابة and intuitively has some amount of massكتلة .</a:t>
            </a:r>
          </a:p>
          <a:p>
            <a:pPr lvl="0" algn="l" rtl="0"/>
            <a:r>
              <a:rPr lang="en-US"/>
              <a:t>This is reflected in the distortion (squash and stretch) of its shape during an action.</a:t>
            </a:r>
          </a:p>
        </p:txBody>
      </p:sp>
    </p:spTree>
    <p:extLst>
      <p:ext uri="{BB962C8B-B14F-4D97-AF65-F5344CB8AC3E}">
        <p14:creationId xmlns:p14="http://schemas.microsoft.com/office/powerpoint/2010/main" val="2683351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Squash &amp; stretch</a:t>
            </a:r>
          </a:p>
        </p:txBody>
      </p:sp>
      <p:pic>
        <p:nvPicPr>
          <p:cNvPr id="3" name="Picture 3" descr="disney2"/>
          <p:cNvPicPr>
            <a:picLocks noChangeAspect="1"/>
          </p:cNvPicPr>
          <p:nvPr/>
        </p:nvPicPr>
        <p:blipFill>
          <a:blip r:embed="rId3">
            <a:lum bright="-50000"/>
            <a:alphaModFix/>
          </a:blip>
          <a:srcRect/>
          <a:stretch>
            <a:fillRect/>
          </a:stretch>
        </p:blipFill>
        <p:spPr>
          <a:xfrm>
            <a:off x="357120" y="1428840"/>
            <a:ext cx="8482320" cy="4408919"/>
          </a:xfrm>
          <a:prstGeom prst="rect">
            <a:avLst/>
          </a:prstGeom>
          <a:noFill/>
          <a:ln w="28440">
            <a:solidFill>
              <a:srgbClr val="000000"/>
            </a:solidFill>
            <a:prstDash val="solid"/>
            <a:miter/>
          </a:ln>
        </p:spPr>
      </p:pic>
    </p:spTree>
    <p:extLst>
      <p:ext uri="{BB962C8B-B14F-4D97-AF65-F5344CB8AC3E}">
        <p14:creationId xmlns:p14="http://schemas.microsoft.com/office/powerpoint/2010/main" val="2879836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404640"/>
            <a:ext cx="8229240" cy="1142640"/>
          </a:xfrm>
        </p:spPr>
        <p:txBody>
          <a:bodyPr>
            <a:normAutofit/>
          </a:bodyPr>
          <a:lstStyle/>
          <a:p>
            <a:pPr lvl="0" rtl="0"/>
            <a:r>
              <a:rPr lang="en-US"/>
              <a:t>3-2.Anticipation</a:t>
            </a:r>
          </a:p>
        </p:txBody>
      </p:sp>
      <p:sp>
        <p:nvSpPr>
          <p:cNvPr id="3" name="Content Placeholder 2"/>
          <p:cNvSpPr txBox="1">
            <a:spLocks noGrp="1"/>
          </p:cNvSpPr>
          <p:nvPr>
            <p:ph type="body" idx="4294967295"/>
          </p:nvPr>
        </p:nvSpPr>
        <p:spPr>
          <a:xfrm>
            <a:off x="457200" y="1620720"/>
            <a:ext cx="8218800" cy="4904280"/>
          </a:xfrm>
        </p:spPr>
        <p:txBody>
          <a:bodyPr/>
          <a:lstStyle/>
          <a:p>
            <a:pPr lvl="0" algn="l" rtl="0">
              <a:lnSpc>
                <a:spcPct val="90000"/>
              </a:lnSpc>
            </a:pPr>
            <a:r>
              <a:rPr lang="en-US" sz="2400">
                <a:ea typeface="SimSun" pitchFamily="50"/>
              </a:rPr>
              <a:t>The </a:t>
            </a:r>
            <a:r>
              <a:rPr lang="en-US" sz="2400" b="1">
                <a:solidFill>
                  <a:srgbClr val="FF0000"/>
                </a:solidFill>
                <a:ea typeface="SimSun" pitchFamily="50"/>
              </a:rPr>
              <a:t>setup</a:t>
            </a:r>
            <a:r>
              <a:rPr lang="en-US" sz="2400">
                <a:ea typeface="SimSun" pitchFamily="50"/>
              </a:rPr>
              <a:t> before the main action.</a:t>
            </a:r>
          </a:p>
          <a:p>
            <a:pPr lvl="0" algn="l" rtl="0">
              <a:lnSpc>
                <a:spcPct val="90000"/>
              </a:lnSpc>
            </a:pPr>
            <a:r>
              <a:rPr lang="en-US" sz="2400">
                <a:ea typeface="SimSun" pitchFamily="50"/>
              </a:rPr>
              <a:t>It lets the audience know that something is about to happen and gathers the necessary energy.</a:t>
            </a:r>
          </a:p>
          <a:p>
            <a:pPr lvl="0" algn="l" rtl="0">
              <a:lnSpc>
                <a:spcPct val="90000"/>
              </a:lnSpc>
            </a:pPr>
            <a:r>
              <a:rPr lang="en-US" sz="2400">
                <a:ea typeface="SimSun" pitchFamily="50"/>
              </a:rPr>
              <a:t>Why?</a:t>
            </a:r>
          </a:p>
          <a:p>
            <a:pPr lvl="1" algn="l" rtl="0">
              <a:lnSpc>
                <a:spcPct val="90000"/>
              </a:lnSpc>
            </a:pPr>
            <a:r>
              <a:rPr lang="en-US" sz="2000">
                <a:ea typeface="SimSun" pitchFamily="50"/>
              </a:rPr>
              <a:t>In animation, a viewer’s eye ends to </a:t>
            </a:r>
            <a:r>
              <a:rPr lang="en-US" sz="2000">
                <a:solidFill>
                  <a:srgbClr val="FF0000"/>
                </a:solidFill>
                <a:ea typeface="SimSun" pitchFamily="50"/>
              </a:rPr>
              <a:t>lag behind</a:t>
            </a:r>
            <a:r>
              <a:rPr lang="en-US" sz="2000">
                <a:ea typeface="SimSun" pitchFamily="50"/>
              </a:rPr>
              <a:t> تأخير by a few frames, so it is often necessary to announce that something is about to happen so your audience doesn’t miss it.</a:t>
            </a:r>
          </a:p>
          <a:p>
            <a:pPr lvl="0" algn="l" rtl="0">
              <a:lnSpc>
                <a:spcPct val="90000"/>
              </a:lnSpc>
            </a:pPr>
            <a:r>
              <a:rPr lang="en-US" sz="2400">
                <a:ea typeface="SimSun" pitchFamily="50"/>
              </a:rPr>
              <a:t>Anticipation are often physical movements in the opposite direction of the intended motion.</a:t>
            </a:r>
          </a:p>
          <a:p>
            <a:pPr lvl="1" algn="l" rtl="0">
              <a:lnSpc>
                <a:spcPct val="90000"/>
              </a:lnSpc>
            </a:pPr>
            <a:r>
              <a:rPr lang="en-US" sz="2000">
                <a:ea typeface="SimSun" pitchFamily="50"/>
              </a:rPr>
              <a:t>Exception: a growl before an attack or a deep breath before a bold statement.</a:t>
            </a:r>
          </a:p>
          <a:p>
            <a:pPr lvl="0" algn="l" rtl="0">
              <a:buNone/>
            </a:pPr>
            <a:endParaRPr lang="en-US">
              <a:ea typeface="SimSun" pitchFamily="50"/>
            </a:endParaRPr>
          </a:p>
        </p:txBody>
      </p:sp>
    </p:spTree>
    <p:extLst>
      <p:ext uri="{BB962C8B-B14F-4D97-AF65-F5344CB8AC3E}">
        <p14:creationId xmlns:p14="http://schemas.microsoft.com/office/powerpoint/2010/main" val="24731813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rtl="0"/>
            <a:r>
              <a:rPr lang="en-US" b="1">
                <a:ea typeface="SimSun" pitchFamily="50"/>
              </a:rPr>
              <a:t>3-3.</a:t>
            </a:r>
            <a:r>
              <a:rPr lang="en-US">
                <a:ea typeface="SimSun" pitchFamily="50"/>
              </a:rPr>
              <a:t>Staging (Composition)</a:t>
            </a:r>
          </a:p>
        </p:txBody>
      </p:sp>
      <p:sp>
        <p:nvSpPr>
          <p:cNvPr id="3" name="Content Placeholder 2"/>
          <p:cNvSpPr txBox="1">
            <a:spLocks noGrp="1"/>
          </p:cNvSpPr>
          <p:nvPr>
            <p:ph type="body" idx="4294967295"/>
          </p:nvPr>
        </p:nvSpPr>
        <p:spPr>
          <a:xfrm>
            <a:off x="457200" y="1920239"/>
            <a:ext cx="8146800" cy="4434480"/>
          </a:xfrm>
        </p:spPr>
        <p:txBody>
          <a:bodyPr/>
          <a:lstStyle/>
          <a:p>
            <a:pPr lvl="0" algn="l" rtl="0">
              <a:lnSpc>
                <a:spcPct val="80000"/>
              </a:lnSpc>
            </a:pPr>
            <a:r>
              <a:rPr lang="en-US" sz="2600">
                <a:ea typeface="SimSun" pitchFamily="50"/>
              </a:rPr>
              <a:t>Successful staging will result in the clear presentation of an idea.</a:t>
            </a:r>
          </a:p>
          <a:p>
            <a:pPr lvl="0" algn="l" rtl="0">
              <a:lnSpc>
                <a:spcPct val="80000"/>
              </a:lnSpc>
            </a:pPr>
            <a:r>
              <a:rPr lang="en-US" sz="2600">
                <a:ea typeface="SimSun" pitchFamily="50"/>
              </a:rPr>
              <a:t>Choose the best scene</a:t>
            </a:r>
            <a:r>
              <a:rPr lang="en-US" sz="2600">
                <a:solidFill>
                  <a:srgbClr val="FF0000"/>
                </a:solidFill>
                <a:ea typeface="SimSun" pitchFamily="50"/>
              </a:rPr>
              <a:t> layouts,T iming </a:t>
            </a:r>
            <a:r>
              <a:rPr lang="en-US" sz="2600">
                <a:ea typeface="SimSun" pitchFamily="50"/>
              </a:rPr>
              <a:t> and </a:t>
            </a:r>
            <a:r>
              <a:rPr lang="en-US" sz="2600">
                <a:solidFill>
                  <a:srgbClr val="FF0000"/>
                </a:solidFill>
                <a:ea typeface="SimSun" pitchFamily="50"/>
              </a:rPr>
              <a:t>camera angles</a:t>
            </a:r>
            <a:r>
              <a:rPr lang="en-US" sz="2600">
                <a:ea typeface="SimSun" pitchFamily="50"/>
              </a:rPr>
              <a:t> to deliver that story with appropriate </a:t>
            </a:r>
            <a:r>
              <a:rPr lang="en-US" sz="2600">
                <a:solidFill>
                  <a:srgbClr val="FF0000"/>
                </a:solidFill>
                <a:ea typeface="SimSun" pitchFamily="50"/>
              </a:rPr>
              <a:t>style</a:t>
            </a:r>
            <a:r>
              <a:rPr lang="en-US" sz="2600">
                <a:ea typeface="SimSun" pitchFamily="50"/>
              </a:rPr>
              <a:t> and </a:t>
            </a:r>
            <a:r>
              <a:rPr lang="en-US" sz="2600">
                <a:solidFill>
                  <a:srgbClr val="FF0000"/>
                </a:solidFill>
                <a:ea typeface="SimSun" pitchFamily="50"/>
              </a:rPr>
              <a:t>mood</a:t>
            </a:r>
            <a:r>
              <a:rPr lang="en-US" sz="2600">
                <a:ea typeface="SimSun" pitchFamily="50"/>
              </a:rPr>
              <a:t>.</a:t>
            </a:r>
          </a:p>
          <a:p>
            <a:pPr lvl="0" algn="l" rtl="0">
              <a:lnSpc>
                <a:spcPct val="80000"/>
              </a:lnSpc>
            </a:pPr>
            <a:r>
              <a:rPr lang="en-US" sz="2600">
                <a:ea typeface="SimSun" pitchFamily="50"/>
              </a:rPr>
              <a:t>If a scene has a </a:t>
            </a:r>
            <a:r>
              <a:rPr lang="en-US" sz="2600">
                <a:solidFill>
                  <a:srgbClr val="FF0000"/>
                </a:solidFill>
                <a:ea typeface="SimSun" pitchFamily="50"/>
              </a:rPr>
              <a:t>singular focus</a:t>
            </a:r>
            <a:r>
              <a:rPr lang="en-US" sz="2600">
                <a:ea typeface="SimSun" pitchFamily="50"/>
              </a:rPr>
              <a:t>, you need to decide whether it should be</a:t>
            </a:r>
            <a:r>
              <a:rPr lang="en-US" sz="2600">
                <a:solidFill>
                  <a:srgbClr val="FF0000"/>
                </a:solidFill>
                <a:ea typeface="SimSun" pitchFamily="50"/>
              </a:rPr>
              <a:t> centered</a:t>
            </a:r>
            <a:r>
              <a:rPr lang="en-US" sz="2600">
                <a:ea typeface="SimSun" pitchFamily="50"/>
              </a:rPr>
              <a:t> or perhaps </a:t>
            </a:r>
            <a:r>
              <a:rPr lang="en-US" sz="2600" i="1">
                <a:solidFill>
                  <a:srgbClr val="FF0000"/>
                </a:solidFill>
                <a:ea typeface="SimSun" pitchFamily="50"/>
              </a:rPr>
              <a:t>off</a:t>
            </a:r>
            <a:r>
              <a:rPr lang="en-US" sz="2600">
                <a:ea typeface="SimSun" pitchFamily="50"/>
              </a:rPr>
              <a:t> to the side a bit.</a:t>
            </a:r>
          </a:p>
          <a:p>
            <a:pPr lvl="0" algn="l" rtl="0">
              <a:lnSpc>
                <a:spcPct val="80000"/>
              </a:lnSpc>
            </a:pPr>
            <a:r>
              <a:rPr lang="en-US" sz="2600">
                <a:ea typeface="SimSun" pitchFamily="50"/>
              </a:rPr>
              <a:t>Maybe the best staging for a particular shot would be to put its main focus off the screen (</a:t>
            </a:r>
            <a:r>
              <a:rPr lang="en-US" sz="2600">
                <a:solidFill>
                  <a:srgbClr val="FF0000"/>
                </a:solidFill>
                <a:ea typeface="SimSun" pitchFamily="50"/>
              </a:rPr>
              <a:t>Rule of Third</a:t>
            </a:r>
          </a:p>
          <a:p>
            <a:pPr lvl="0" algn="l" rtl="0">
              <a:lnSpc>
                <a:spcPct val="80000"/>
              </a:lnSpc>
            </a:pPr>
            <a:r>
              <a:rPr lang="en-US" sz="2600">
                <a:solidFill>
                  <a:srgbClr val="FF0000"/>
                </a:solidFill>
                <a:ea typeface="SimSun" pitchFamily="50"/>
              </a:rPr>
              <a:t> تقسيم الشاشة لثلاثة أجزاء بالعرض والطول</a:t>
            </a:r>
            <a:r>
              <a:rPr lang="en-US" sz="2600">
                <a:ea typeface="SimSun" pitchFamily="50"/>
              </a:rPr>
              <a:t>) and reveal the action with sound or dialogue.</a:t>
            </a:r>
          </a:p>
        </p:txBody>
      </p:sp>
    </p:spTree>
    <p:extLst>
      <p:ext uri="{BB962C8B-B14F-4D97-AF65-F5344CB8AC3E}">
        <p14:creationId xmlns:p14="http://schemas.microsoft.com/office/powerpoint/2010/main" val="3638339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a:xfrm>
            <a:off x="457200" y="336240"/>
            <a:ext cx="8229240" cy="852480"/>
          </a:xfrm>
        </p:spPr>
        <p:txBody>
          <a:bodyPr/>
          <a:lstStyle/>
          <a:p>
            <a:pPr lvl="0"/>
            <a:r>
              <a:rPr lang="en-US" sz="3600" b="1">
                <a:ea typeface="SimSun" pitchFamily="50"/>
              </a:rPr>
              <a:t>Staging</a:t>
            </a:r>
          </a:p>
        </p:txBody>
      </p:sp>
      <p:sp>
        <p:nvSpPr>
          <p:cNvPr id="3" name="Rectangle 3"/>
          <p:cNvSpPr txBox="1">
            <a:spLocks noGrp="1"/>
          </p:cNvSpPr>
          <p:nvPr>
            <p:ph type="body" idx="4294967295"/>
          </p:nvPr>
        </p:nvSpPr>
        <p:spPr>
          <a:xfrm>
            <a:off x="457200" y="1097280"/>
            <a:ext cx="8229240" cy="2596320"/>
          </a:xfrm>
        </p:spPr>
        <p:txBody>
          <a:bodyPr/>
          <a:lstStyle/>
          <a:p>
            <a:pPr lvl="0">
              <a:lnSpc>
                <a:spcPct val="90000"/>
              </a:lnSpc>
              <a:spcBef>
                <a:spcPts val="561"/>
              </a:spcBef>
              <a:buClr>
                <a:srgbClr val="FF0000"/>
              </a:buClr>
              <a:buSzPct val="100000"/>
              <a:buFont typeface="Arial" pitchFamily="34"/>
              <a:buChar char="•"/>
            </a:pPr>
            <a:r>
              <a:rPr lang="en-US" sz="2800">
                <a:solidFill>
                  <a:srgbClr val="FF0000"/>
                </a:solidFill>
                <a:ea typeface="SimSun" pitchFamily="50"/>
              </a:rPr>
              <a:t>Poses </a:t>
            </a:r>
            <a:r>
              <a:rPr lang="en-US" sz="2800">
                <a:ea typeface="SimSun" pitchFamily="50"/>
              </a:rPr>
              <a:t>should be strong, and elements of your scene should work well together visually.</a:t>
            </a:r>
          </a:p>
          <a:p>
            <a:pPr lvl="0">
              <a:lnSpc>
                <a:spcPct val="90000"/>
              </a:lnSpc>
              <a:spcBef>
                <a:spcPts val="561"/>
              </a:spcBef>
              <a:buClr>
                <a:srgbClr val="000000"/>
              </a:buClr>
              <a:buSzPct val="100000"/>
              <a:buFont typeface="Arial" pitchFamily="34"/>
              <a:buChar char="•"/>
            </a:pPr>
            <a:r>
              <a:rPr lang="en-US" sz="2800">
                <a:ea typeface="SimSun" pitchFamily="50"/>
              </a:rPr>
              <a:t>Typically, you should not hide important scene elements behind less important elements</a:t>
            </a:r>
          </a:p>
          <a:p>
            <a:pPr lvl="0" algn="r" rtl="1">
              <a:buNone/>
            </a:pPr>
            <a:endParaRPr lang="en-US"/>
          </a:p>
        </p:txBody>
      </p:sp>
      <p:pic>
        <p:nvPicPr>
          <p:cNvPr id="4" name="Picture 4" descr="poses"/>
          <p:cNvPicPr>
            <a:picLocks noChangeAspect="1"/>
          </p:cNvPicPr>
          <p:nvPr/>
        </p:nvPicPr>
        <p:blipFill>
          <a:blip r:embed="rId3">
            <a:lum bright="-50000"/>
            <a:alphaModFix/>
          </a:blip>
          <a:srcRect/>
          <a:stretch>
            <a:fillRect/>
          </a:stretch>
        </p:blipFill>
        <p:spPr>
          <a:xfrm>
            <a:off x="611280" y="3860639"/>
            <a:ext cx="2231640" cy="1439639"/>
          </a:xfrm>
          <a:prstGeom prst="rect">
            <a:avLst/>
          </a:prstGeom>
          <a:noFill/>
          <a:ln>
            <a:noFill/>
          </a:ln>
        </p:spPr>
      </p:pic>
      <p:pic>
        <p:nvPicPr>
          <p:cNvPr id="5" name="Picture 5" descr="poses2"/>
          <p:cNvPicPr>
            <a:picLocks noChangeAspect="1"/>
          </p:cNvPicPr>
          <p:nvPr/>
        </p:nvPicPr>
        <p:blipFill>
          <a:blip r:embed="rId4">
            <a:lum bright="-50000"/>
            <a:alphaModFix/>
          </a:blip>
          <a:srcRect/>
          <a:stretch>
            <a:fillRect/>
          </a:stretch>
        </p:blipFill>
        <p:spPr>
          <a:xfrm>
            <a:off x="3203640" y="3693600"/>
            <a:ext cx="4295160" cy="2759399"/>
          </a:xfrm>
          <a:prstGeom prst="rect">
            <a:avLst/>
          </a:prstGeom>
          <a:noFill/>
          <a:ln>
            <a:noFill/>
          </a:ln>
        </p:spPr>
      </p:pic>
      <p:sp>
        <p:nvSpPr>
          <p:cNvPr id="6" name="Line 6"/>
          <p:cNvSpPr/>
          <p:nvPr/>
        </p:nvSpPr>
        <p:spPr>
          <a:xfrm flipH="1">
            <a:off x="539640" y="3787559"/>
            <a:ext cx="2376360" cy="1657441"/>
          </a:xfrm>
          <a:prstGeom prst="line">
            <a:avLst/>
          </a:prstGeom>
          <a:noFill/>
          <a:ln w="50760">
            <a:solidFill>
              <a:srgbClr val="FF0000"/>
            </a:solidFill>
            <a:prstDash val="solid"/>
            <a:round/>
          </a:ln>
        </p:spPr>
        <p:txBody>
          <a:bodyPr wrap="square" lIns="90000" tIns="45000" rIns="90000" bIns="45000" anchor="t" anchorCtr="1" compatLnSpc="0">
            <a:noAutofit/>
          </a:bodyPr>
          <a:lstStyle/>
          <a:p>
            <a:pPr defTabSz="914400" hangingPunct="0"/>
            <a:endParaRPr lang="en-US">
              <a:solidFill>
                <a:prstClr val="black"/>
              </a:solidFill>
              <a:latin typeface="Liberation Sans" pitchFamily="18"/>
              <a:ea typeface="Noto Sans CJK SC" pitchFamily="2"/>
              <a:cs typeface="Lohit Devanagari" pitchFamily="2"/>
            </a:endParaRPr>
          </a:p>
        </p:txBody>
      </p:sp>
      <p:sp>
        <p:nvSpPr>
          <p:cNvPr id="7" name="Line 7"/>
          <p:cNvSpPr/>
          <p:nvPr/>
        </p:nvSpPr>
        <p:spPr>
          <a:xfrm>
            <a:off x="468000" y="3860639"/>
            <a:ext cx="2303640" cy="1512721"/>
          </a:xfrm>
          <a:prstGeom prst="line">
            <a:avLst/>
          </a:prstGeom>
          <a:noFill/>
          <a:ln w="50760">
            <a:solidFill>
              <a:srgbClr val="FF0000"/>
            </a:solidFill>
            <a:prstDash val="solid"/>
            <a:round/>
          </a:ln>
        </p:spPr>
        <p:txBody>
          <a:bodyPr wrap="square" lIns="90000" tIns="45000" rIns="90000" bIns="45000" anchor="t" anchorCtr="1" compatLnSpc="0">
            <a:noAutofit/>
          </a:bodyPr>
          <a:lstStyle/>
          <a:p>
            <a:pPr defTabSz="914400" hangingPunct="0"/>
            <a:endParaRPr lang="en-US">
              <a:solidFill>
                <a:prstClr val="black"/>
              </a:solidFill>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3861768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Staging</a:t>
            </a:r>
          </a:p>
        </p:txBody>
      </p:sp>
      <p:pic>
        <p:nvPicPr>
          <p:cNvPr id="3" name="Picture 5" descr="poses4"/>
          <p:cNvPicPr>
            <a:picLocks noChangeAspect="1"/>
          </p:cNvPicPr>
          <p:nvPr/>
        </p:nvPicPr>
        <p:blipFill>
          <a:blip r:embed="rId3">
            <a:lum bright="-50000"/>
            <a:alphaModFix/>
          </a:blip>
          <a:srcRect/>
          <a:stretch>
            <a:fillRect/>
          </a:stretch>
        </p:blipFill>
        <p:spPr>
          <a:xfrm>
            <a:off x="357120" y="3929040"/>
            <a:ext cx="3184920" cy="2499840"/>
          </a:xfrm>
          <a:prstGeom prst="rect">
            <a:avLst/>
          </a:prstGeom>
          <a:noFill/>
          <a:ln w="9360">
            <a:solidFill>
              <a:srgbClr val="000000"/>
            </a:solidFill>
            <a:prstDash val="solid"/>
            <a:miter/>
          </a:ln>
        </p:spPr>
      </p:pic>
      <p:pic>
        <p:nvPicPr>
          <p:cNvPr id="4" name="Picture 2"/>
          <p:cNvPicPr>
            <a:picLocks noChangeAspect="1"/>
          </p:cNvPicPr>
          <p:nvPr/>
        </p:nvPicPr>
        <p:blipFill>
          <a:blip r:embed="rId4">
            <a:lum bright="-50000"/>
            <a:alphaModFix/>
          </a:blip>
          <a:srcRect/>
          <a:stretch>
            <a:fillRect/>
          </a:stretch>
        </p:blipFill>
        <p:spPr>
          <a:xfrm>
            <a:off x="857159" y="1143000"/>
            <a:ext cx="7756560" cy="2214360"/>
          </a:xfrm>
          <a:prstGeom prst="rect">
            <a:avLst/>
          </a:prstGeom>
          <a:noFill/>
          <a:ln>
            <a:noFill/>
          </a:ln>
        </p:spPr>
      </p:pic>
      <p:pic>
        <p:nvPicPr>
          <p:cNvPr id="5" name="Picture 3"/>
          <p:cNvPicPr>
            <a:picLocks noChangeAspect="1"/>
          </p:cNvPicPr>
          <p:nvPr/>
        </p:nvPicPr>
        <p:blipFill>
          <a:blip r:embed="rId5">
            <a:lum bright="-50000"/>
            <a:alphaModFix/>
          </a:blip>
          <a:srcRect/>
          <a:stretch>
            <a:fillRect/>
          </a:stretch>
        </p:blipFill>
        <p:spPr>
          <a:xfrm>
            <a:off x="3786120" y="3857759"/>
            <a:ext cx="4562280" cy="2523600"/>
          </a:xfrm>
          <a:prstGeom prst="rect">
            <a:avLst/>
          </a:prstGeom>
          <a:noFill/>
          <a:ln>
            <a:noFill/>
          </a:ln>
        </p:spPr>
      </p:pic>
    </p:spTree>
    <p:extLst>
      <p:ext uri="{BB962C8B-B14F-4D97-AF65-F5344CB8AC3E}">
        <p14:creationId xmlns:p14="http://schemas.microsoft.com/office/powerpoint/2010/main" val="1130985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The rule of thirds Example</a:t>
            </a:r>
          </a:p>
        </p:txBody>
      </p:sp>
      <p:pic>
        <p:nvPicPr>
          <p:cNvPr id="3" name="Picture 2"/>
          <p:cNvPicPr>
            <a:picLocks noChangeAspect="1"/>
          </p:cNvPicPr>
          <p:nvPr/>
        </p:nvPicPr>
        <p:blipFill>
          <a:blip r:embed="rId3">
            <a:lum bright="-50000"/>
            <a:alphaModFix/>
          </a:blip>
          <a:srcRect/>
          <a:stretch>
            <a:fillRect/>
          </a:stretch>
        </p:blipFill>
        <p:spPr>
          <a:xfrm>
            <a:off x="1709640" y="1662840"/>
            <a:ext cx="5724000" cy="4400280"/>
          </a:xfrm>
          <a:prstGeom prst="rect">
            <a:avLst/>
          </a:prstGeom>
          <a:noFill/>
          <a:ln>
            <a:noFill/>
          </a:ln>
        </p:spPr>
      </p:pic>
    </p:spTree>
    <p:extLst>
      <p:ext uri="{BB962C8B-B14F-4D97-AF65-F5344CB8AC3E}">
        <p14:creationId xmlns:p14="http://schemas.microsoft.com/office/powerpoint/2010/main" val="746651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rtl="0"/>
            <a:r>
              <a:rPr lang="en-US" sz="4000"/>
              <a:t>3-4.Pose-to-pose &amp; straight ahead action</a:t>
            </a:r>
          </a:p>
        </p:txBody>
      </p:sp>
      <p:sp>
        <p:nvSpPr>
          <p:cNvPr id="3" name="Content Placeholder 2"/>
          <p:cNvSpPr txBox="1">
            <a:spLocks noGrp="1"/>
          </p:cNvSpPr>
          <p:nvPr>
            <p:ph type="body" idx="4294967295"/>
          </p:nvPr>
        </p:nvSpPr>
        <p:spPr/>
        <p:txBody>
          <a:bodyPr/>
          <a:lstStyle/>
          <a:p>
            <a:pPr marL="343080" lvl="0" indent="-342720" algn="ctr" rtl="0">
              <a:buNone/>
              <a:tabLst>
                <a:tab pos="343080" algn="l"/>
              </a:tabLst>
            </a:pPr>
            <a:r>
              <a:rPr lang="en-US" b="1" u="sng">
                <a:ea typeface="SimSun" pitchFamily="50"/>
              </a:rPr>
              <a:t>Straight Ahead</a:t>
            </a:r>
          </a:p>
          <a:p>
            <a:pPr lvl="0" algn="l" rtl="0">
              <a:tabLst>
                <a:tab pos="0" algn="l"/>
              </a:tabLst>
            </a:pPr>
            <a:r>
              <a:rPr lang="en-US">
                <a:ea typeface="SimSun" pitchFamily="50"/>
              </a:rPr>
              <a:t>Involves </a:t>
            </a:r>
            <a:r>
              <a:rPr lang="en-US">
                <a:solidFill>
                  <a:srgbClr val="FF0000"/>
                </a:solidFill>
                <a:ea typeface="SimSun" pitchFamily="50"/>
              </a:rPr>
              <a:t>stepping</a:t>
            </a:r>
            <a:r>
              <a:rPr lang="en-US">
                <a:ea typeface="SimSun" pitchFamily="50"/>
              </a:rPr>
              <a:t> through the individual frames of your scene and manipulating them sequentially.</a:t>
            </a:r>
          </a:p>
          <a:p>
            <a:pPr lvl="0" algn="l" rtl="0">
              <a:tabLst>
                <a:tab pos="0" algn="l"/>
              </a:tabLst>
            </a:pPr>
            <a:r>
              <a:rPr lang="en-US">
                <a:ea typeface="SimSun" pitchFamily="50"/>
              </a:rPr>
              <a:t>Requires more pre-planning</a:t>
            </a:r>
          </a:p>
          <a:p>
            <a:pPr lvl="0" algn="l" rtl="0">
              <a:tabLst>
                <a:tab pos="0" algn="l"/>
              </a:tabLst>
            </a:pPr>
            <a:r>
              <a:rPr lang="en-US">
                <a:ea typeface="SimSun" pitchFamily="50"/>
              </a:rPr>
              <a:t>Used for stop motion</a:t>
            </a:r>
          </a:p>
        </p:txBody>
      </p:sp>
      <p:sp>
        <p:nvSpPr>
          <p:cNvPr id="4" name="Content Placeholder 3"/>
          <p:cNvSpPr txBox="1">
            <a:spLocks noGrp="1"/>
          </p:cNvSpPr>
          <p:nvPr>
            <p:ph type="body" idx="4294967295"/>
          </p:nvPr>
        </p:nvSpPr>
        <p:spPr>
          <a:xfrm>
            <a:off x="4648320" y="1600200"/>
            <a:ext cx="4038119" cy="4525560"/>
          </a:xfrm>
        </p:spPr>
        <p:txBody>
          <a:bodyPr/>
          <a:lstStyle/>
          <a:p>
            <a:pPr marL="343080" lvl="0" indent="-342720" algn="ctr" rtl="0">
              <a:buNone/>
              <a:tabLst>
                <a:tab pos="343080" algn="l"/>
              </a:tabLst>
            </a:pPr>
            <a:r>
              <a:rPr lang="en-US" b="1" u="sng">
                <a:ea typeface="SimSun" pitchFamily="50"/>
              </a:rPr>
              <a:t>Pose to pose</a:t>
            </a:r>
          </a:p>
          <a:p>
            <a:pPr lvl="0" algn="l" rtl="0">
              <a:tabLst>
                <a:tab pos="0" algn="l"/>
              </a:tabLst>
            </a:pPr>
            <a:r>
              <a:rPr lang="en-US">
                <a:ea typeface="SimSun" pitchFamily="50"/>
              </a:rPr>
              <a:t>Involves defining the </a:t>
            </a:r>
            <a:r>
              <a:rPr lang="en-US">
                <a:solidFill>
                  <a:srgbClr val="FF0000"/>
                </a:solidFill>
                <a:ea typeface="SimSun" pitchFamily="50"/>
              </a:rPr>
              <a:t>extremes</a:t>
            </a:r>
            <a:r>
              <a:rPr lang="en-US">
                <a:ea typeface="SimSun" pitchFamily="50"/>
              </a:rPr>
              <a:t> &amp; </a:t>
            </a:r>
            <a:r>
              <a:rPr lang="en-US">
                <a:solidFill>
                  <a:srgbClr val="FF0000"/>
                </a:solidFill>
                <a:ea typeface="SimSun" pitchFamily="50"/>
              </a:rPr>
              <a:t>then filling in the spaces</a:t>
            </a:r>
            <a:r>
              <a:rPr lang="en-US">
                <a:ea typeface="SimSun" pitchFamily="50"/>
              </a:rPr>
              <a:t> in between.</a:t>
            </a:r>
          </a:p>
        </p:txBody>
      </p:sp>
    </p:spTree>
    <p:extLst>
      <p:ext uri="{BB962C8B-B14F-4D97-AF65-F5344CB8AC3E}">
        <p14:creationId xmlns:p14="http://schemas.microsoft.com/office/powerpoint/2010/main" val="280622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1" strike="noStrike" spc="-1">
                <a:solidFill>
                  <a:srgbClr val="000000"/>
                </a:solidFill>
                <a:latin typeface="Calibri"/>
                <a:ea typeface="DejaVu Sans"/>
              </a:rPr>
              <a:t>Distance</a:t>
            </a:r>
            <a:endParaRPr lang="en-US" sz="4400" b="0" strike="noStrike" spc="-1">
              <a:latin typeface="Arial"/>
            </a:endParaRPr>
          </a:p>
        </p:txBody>
      </p:sp>
      <p:sp>
        <p:nvSpPr>
          <p:cNvPr id="220" name="CustomShape 2"/>
          <p:cNvSpPr/>
          <p:nvPr/>
        </p:nvSpPr>
        <p:spPr>
          <a:xfrm>
            <a:off x="186744" y="994680"/>
            <a:ext cx="6394360" cy="526445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641"/>
              </a:spcBef>
              <a:buClr>
                <a:srgbClr val="000000"/>
              </a:buClr>
              <a:buFont typeface="Arial"/>
              <a:buChar char="•"/>
            </a:pPr>
            <a:r>
              <a:rPr lang="en-US" sz="2400" b="0" strike="noStrike" spc="-1" dirty="0">
                <a:solidFill>
                  <a:srgbClr val="000000"/>
                </a:solidFill>
                <a:latin typeface="Calibri"/>
                <a:ea typeface="DejaVu Sans"/>
              </a:rPr>
              <a:t>If the player P is at (3,3) and there is an explosion E at (1,2), we need to find the distance between them to see how much damage the player takes. </a:t>
            </a:r>
            <a:endParaRPr lang="en-US" sz="2400" b="0" strike="noStrike" spc="-1" dirty="0">
              <a:latin typeface="Arial"/>
            </a:endParaRPr>
          </a:p>
          <a:p>
            <a:pPr marL="343080" indent="-342000">
              <a:lnSpc>
                <a:spcPct val="100000"/>
              </a:lnSpc>
              <a:spcBef>
                <a:spcPts val="641"/>
              </a:spcBef>
              <a:buClr>
                <a:srgbClr val="000000"/>
              </a:buClr>
              <a:buFont typeface="Arial"/>
              <a:buChar char="•"/>
            </a:pPr>
            <a:r>
              <a:rPr lang="en-US" sz="2400" b="0" strike="noStrike" spc="-1" dirty="0">
                <a:solidFill>
                  <a:srgbClr val="000000"/>
                </a:solidFill>
                <a:latin typeface="Calibri"/>
                <a:ea typeface="DejaVu Sans"/>
              </a:rPr>
              <a:t>This is easy to find by combining two tools we have already gone over: </a:t>
            </a:r>
            <a:r>
              <a:rPr lang="en-US" sz="2400" b="1" strike="noStrike" spc="-1" dirty="0">
                <a:solidFill>
                  <a:srgbClr val="000000"/>
                </a:solidFill>
                <a:latin typeface="Calibri"/>
                <a:ea typeface="DejaVu Sans"/>
              </a:rPr>
              <a:t>subtraction</a:t>
            </a:r>
            <a:r>
              <a:rPr lang="en-US" sz="2400" b="0" strike="noStrike" spc="-1" dirty="0">
                <a:solidFill>
                  <a:srgbClr val="000000"/>
                </a:solidFill>
                <a:latin typeface="Calibri"/>
                <a:ea typeface="DejaVu Sans"/>
              </a:rPr>
              <a:t> and </a:t>
            </a:r>
            <a:r>
              <a:rPr lang="en-US" sz="2400" b="1" strike="noStrike" spc="-1" dirty="0">
                <a:solidFill>
                  <a:srgbClr val="000000"/>
                </a:solidFill>
                <a:latin typeface="Calibri"/>
                <a:ea typeface="DejaVu Sans"/>
              </a:rPr>
              <a:t>length</a:t>
            </a:r>
            <a:r>
              <a:rPr lang="en-US" sz="2400" b="0" strike="noStrike" spc="-1" dirty="0">
                <a:solidFill>
                  <a:srgbClr val="000000"/>
                </a:solidFill>
                <a:latin typeface="Calibri"/>
                <a:ea typeface="DejaVu Sans"/>
              </a:rPr>
              <a:t>. </a:t>
            </a:r>
            <a:endParaRPr lang="en-US" sz="2400" b="0" strike="noStrike" spc="-1" dirty="0">
              <a:latin typeface="Arial"/>
            </a:endParaRPr>
          </a:p>
          <a:p>
            <a:pPr marL="343080" indent="-342000">
              <a:lnSpc>
                <a:spcPct val="100000"/>
              </a:lnSpc>
              <a:spcBef>
                <a:spcPts val="641"/>
              </a:spcBef>
              <a:buClr>
                <a:srgbClr val="000000"/>
              </a:buClr>
              <a:buFont typeface="Arial"/>
              <a:buChar char="•"/>
            </a:pPr>
            <a:r>
              <a:rPr lang="en-US" sz="2400" b="0" strike="noStrike" spc="-1" dirty="0">
                <a:solidFill>
                  <a:srgbClr val="000000"/>
                </a:solidFill>
                <a:latin typeface="Calibri"/>
                <a:ea typeface="DejaVu Sans"/>
              </a:rPr>
              <a:t>We subtract P-E to get the vector between them, and then find the length of this vector to get the distance between them.</a:t>
            </a:r>
            <a:endParaRPr lang="en-US" sz="2400" b="0" strike="noStrike" spc="-1" dirty="0">
              <a:latin typeface="Arial"/>
            </a:endParaRPr>
          </a:p>
          <a:p>
            <a:pPr marL="343080" indent="-342000">
              <a:lnSpc>
                <a:spcPct val="100000"/>
              </a:lnSpc>
              <a:spcBef>
                <a:spcPts val="641"/>
              </a:spcBef>
              <a:buClr>
                <a:srgbClr val="000000"/>
              </a:buClr>
              <a:buFont typeface="Arial"/>
              <a:buChar char="•"/>
            </a:pPr>
            <a:r>
              <a:rPr lang="en-US" sz="2400" b="0" strike="noStrike" spc="-1" dirty="0">
                <a:solidFill>
                  <a:srgbClr val="000000"/>
                </a:solidFill>
                <a:latin typeface="Calibri"/>
                <a:ea typeface="DejaVu Sans"/>
              </a:rPr>
              <a:t> The order doesn't matter here, |E-P| will give us the same result.</a:t>
            </a:r>
            <a:endParaRPr lang="en-US" sz="2400" b="0" strike="noStrike" spc="-1" dirty="0">
              <a:latin typeface="Arial"/>
            </a:endParaRPr>
          </a:p>
          <a:p>
            <a:pPr>
              <a:lnSpc>
                <a:spcPct val="100000"/>
              </a:lnSpc>
              <a:spcBef>
                <a:spcPts val="439"/>
              </a:spcBef>
            </a:pPr>
            <a:r>
              <a:rPr lang="en-US" sz="1600" b="0" strike="noStrike" spc="-1" dirty="0">
                <a:solidFill>
                  <a:srgbClr val="000000"/>
                </a:solidFill>
                <a:latin typeface="Calibri"/>
                <a:ea typeface="DejaVu Sans"/>
              </a:rPr>
              <a:t>Distance = |P-E| = |(3,3)-(1,2)| = |(2,1)| = </a:t>
            </a:r>
            <a:r>
              <a:rPr lang="en-US" sz="1600" b="0" strike="noStrike" spc="-1" dirty="0" err="1">
                <a:solidFill>
                  <a:srgbClr val="000000"/>
                </a:solidFill>
                <a:latin typeface="Calibri"/>
                <a:ea typeface="DejaVu Sans"/>
              </a:rPr>
              <a:t>sqrt</a:t>
            </a:r>
            <a:r>
              <a:rPr lang="en-US" sz="1600" b="0" strike="noStrike" spc="-1" dirty="0">
                <a:solidFill>
                  <a:srgbClr val="000000"/>
                </a:solidFill>
                <a:latin typeface="Calibri"/>
                <a:ea typeface="DejaVu Sans"/>
              </a:rPr>
              <a:t>(2</a:t>
            </a:r>
            <a:r>
              <a:rPr lang="en-US" sz="1600" b="0" strike="noStrike" spc="-1" baseline="30000" dirty="0">
                <a:solidFill>
                  <a:srgbClr val="000000"/>
                </a:solidFill>
                <a:latin typeface="Calibri"/>
                <a:ea typeface="DejaVu Sans"/>
              </a:rPr>
              <a:t>2</a:t>
            </a:r>
            <a:r>
              <a:rPr lang="en-US" sz="1600" b="0" strike="noStrike" spc="-1" dirty="0">
                <a:solidFill>
                  <a:srgbClr val="000000"/>
                </a:solidFill>
                <a:latin typeface="Calibri"/>
                <a:ea typeface="DejaVu Sans"/>
              </a:rPr>
              <a:t>+1</a:t>
            </a:r>
            <a:r>
              <a:rPr lang="en-US" sz="1600" b="0" strike="noStrike" spc="-1" baseline="30000" dirty="0">
                <a:solidFill>
                  <a:srgbClr val="000000"/>
                </a:solidFill>
                <a:latin typeface="Calibri"/>
                <a:ea typeface="DejaVu Sans"/>
              </a:rPr>
              <a:t>2</a:t>
            </a:r>
            <a:r>
              <a:rPr lang="en-US" sz="1600" b="0" strike="noStrike" spc="-1" dirty="0">
                <a:solidFill>
                  <a:srgbClr val="000000"/>
                </a:solidFill>
                <a:latin typeface="Calibri"/>
                <a:ea typeface="DejaVu Sans"/>
              </a:rPr>
              <a:t>) = </a:t>
            </a:r>
            <a:r>
              <a:rPr lang="en-US" sz="1600" b="0" strike="noStrike" spc="-1" dirty="0" err="1">
                <a:solidFill>
                  <a:srgbClr val="000000"/>
                </a:solidFill>
                <a:latin typeface="Calibri"/>
                <a:ea typeface="DejaVu Sans"/>
              </a:rPr>
              <a:t>sqrt</a:t>
            </a:r>
            <a:r>
              <a:rPr lang="en-US" sz="1600" b="0" strike="noStrike" spc="-1" dirty="0">
                <a:solidFill>
                  <a:srgbClr val="000000"/>
                </a:solidFill>
                <a:latin typeface="Calibri"/>
                <a:ea typeface="DejaVu Sans"/>
              </a:rPr>
              <a:t>(5) = 2.23</a:t>
            </a:r>
            <a:endParaRPr lang="en-US" sz="1600" b="0" strike="noStrike" spc="-1" dirty="0">
              <a:latin typeface="Arial"/>
            </a:endParaRPr>
          </a:p>
          <a:p>
            <a:pPr>
              <a:lnSpc>
                <a:spcPct val="100000"/>
              </a:lnSpc>
              <a:spcBef>
                <a:spcPts val="641"/>
              </a:spcBef>
            </a:pPr>
            <a:endParaRPr lang="en-US" sz="1600" b="0" strike="noStrike" spc="-1" dirty="0">
              <a:latin typeface="Arial"/>
            </a:endParaRPr>
          </a:p>
        </p:txBody>
      </p:sp>
      <p:pic>
        <p:nvPicPr>
          <p:cNvPr id="221" name="Picture 2" descr="Distance"/>
          <p:cNvPicPr/>
          <p:nvPr/>
        </p:nvPicPr>
        <p:blipFill rotWithShape="1">
          <a:blip r:embed="rId2"/>
          <a:srcRect l="26343" t="1587" r="28922" b="-1"/>
          <a:stretch/>
        </p:blipFill>
        <p:spPr>
          <a:xfrm>
            <a:off x="6581104" y="2163651"/>
            <a:ext cx="2215166" cy="2014464"/>
          </a:xfrm>
          <a:prstGeom prst="rect">
            <a:avLst/>
          </a:prstGeom>
          <a:ln>
            <a:noFill/>
          </a:ln>
        </p:spPr>
      </p:pic>
    </p:spTree>
    <p:extLst>
      <p:ext uri="{BB962C8B-B14F-4D97-AF65-F5344CB8AC3E}">
        <p14:creationId xmlns:p14="http://schemas.microsoft.com/office/powerpoint/2010/main" val="1625969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idx="4294967295"/>
          </p:nvPr>
        </p:nvSpPr>
        <p:spPr/>
        <p:txBody>
          <a:bodyPr/>
          <a:lstStyle/>
          <a:p>
            <a:pPr lvl="0"/>
            <a:r>
              <a:rPr lang="en-US"/>
              <a:t>Example for Animation Sheets</a:t>
            </a:r>
          </a:p>
        </p:txBody>
      </p:sp>
      <p:sp>
        <p:nvSpPr>
          <p:cNvPr id="3" name="Content Placeholder 5"/>
          <p:cNvSpPr txBox="1">
            <a:spLocks noGrp="1"/>
          </p:cNvSpPr>
          <p:nvPr>
            <p:ph type="body" idx="4294967295"/>
          </p:nvPr>
        </p:nvSpPr>
        <p:spPr>
          <a:xfrm>
            <a:off x="457200" y="1600200"/>
            <a:ext cx="8229240" cy="614160"/>
          </a:xfrm>
        </p:spPr>
        <p:txBody>
          <a:bodyPr/>
          <a:lstStyle/>
          <a:p>
            <a:pPr lvl="0">
              <a:buClr>
                <a:srgbClr val="000000"/>
              </a:buClr>
              <a:buSzPct val="100000"/>
              <a:buFont typeface="Arial" pitchFamily="34"/>
              <a:buChar char="•"/>
            </a:pPr>
            <a:r>
              <a:rPr lang="en-US"/>
              <a:t>Example 1: Running Horse</a:t>
            </a:r>
          </a:p>
        </p:txBody>
      </p:sp>
      <p:pic>
        <p:nvPicPr>
          <p:cNvPr id="4" name="Picture 2" descr="Muybridge race horse image sheet"/>
          <p:cNvPicPr>
            <a:picLocks noChangeAspect="1"/>
          </p:cNvPicPr>
          <p:nvPr/>
        </p:nvPicPr>
        <p:blipFill>
          <a:blip r:embed="rId3">
            <a:lum bright="-50000"/>
            <a:alphaModFix/>
          </a:blip>
          <a:srcRect/>
          <a:stretch>
            <a:fillRect/>
          </a:stretch>
        </p:blipFill>
        <p:spPr>
          <a:xfrm>
            <a:off x="3643199" y="2200319"/>
            <a:ext cx="5285880" cy="4086000"/>
          </a:xfrm>
          <a:prstGeom prst="rect">
            <a:avLst/>
          </a:prstGeom>
          <a:noFill/>
          <a:ln>
            <a:noFill/>
          </a:ln>
        </p:spPr>
      </p:pic>
      <p:pic>
        <p:nvPicPr>
          <p:cNvPr id="5" name="Picture 4" descr="Muybridge race horse animated"/>
          <p:cNvPicPr>
            <a:picLocks noChangeAspect="1"/>
          </p:cNvPicPr>
          <p:nvPr/>
        </p:nvPicPr>
        <p:blipFill>
          <a:blip r:embed="rId4">
            <a:lum bright="-50000"/>
            <a:alphaModFix/>
          </a:blip>
          <a:srcRect/>
          <a:stretch>
            <a:fillRect/>
          </a:stretch>
        </p:blipFill>
        <p:spPr>
          <a:xfrm>
            <a:off x="571320" y="2571839"/>
            <a:ext cx="2678400" cy="1785600"/>
          </a:xfrm>
          <a:prstGeom prst="rect">
            <a:avLst/>
          </a:prstGeom>
          <a:noFill/>
          <a:ln>
            <a:noFill/>
          </a:ln>
        </p:spPr>
      </p:pic>
    </p:spTree>
    <p:extLst>
      <p:ext uri="{BB962C8B-B14F-4D97-AF65-F5344CB8AC3E}">
        <p14:creationId xmlns:p14="http://schemas.microsoft.com/office/powerpoint/2010/main" val="26454442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idx="4294967295"/>
          </p:nvPr>
        </p:nvSpPr>
        <p:spPr/>
        <p:txBody>
          <a:bodyPr/>
          <a:lstStyle/>
          <a:p>
            <a:pPr lvl="0"/>
            <a:r>
              <a:rPr lang="en-US"/>
              <a:t>Example 2</a:t>
            </a:r>
          </a:p>
        </p:txBody>
      </p:sp>
      <p:pic>
        <p:nvPicPr>
          <p:cNvPr id="3" name="Picture 4" descr="http://www.angryanimator.com/tut/pic/002_walkcycle/wlk01.gif"/>
          <p:cNvPicPr>
            <a:picLocks noChangeAspect="1"/>
          </p:cNvPicPr>
          <p:nvPr/>
        </p:nvPicPr>
        <p:blipFill>
          <a:blip r:embed="rId3">
            <a:lum bright="-50000"/>
            <a:alphaModFix/>
          </a:blip>
          <a:srcRect/>
          <a:stretch>
            <a:fillRect/>
          </a:stretch>
        </p:blipFill>
        <p:spPr>
          <a:xfrm>
            <a:off x="500040" y="1785960"/>
            <a:ext cx="8230680" cy="3285719"/>
          </a:xfrm>
          <a:prstGeom prst="rect">
            <a:avLst/>
          </a:prstGeom>
          <a:noFill/>
          <a:ln>
            <a:noFill/>
          </a:ln>
        </p:spPr>
      </p:pic>
    </p:spTree>
    <p:extLst>
      <p:ext uri="{BB962C8B-B14F-4D97-AF65-F5344CB8AC3E}">
        <p14:creationId xmlns:p14="http://schemas.microsoft.com/office/powerpoint/2010/main" val="2295061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idx="4294967295"/>
          </p:nvPr>
        </p:nvSpPr>
        <p:spPr/>
        <p:txBody>
          <a:bodyPr/>
          <a:lstStyle/>
          <a:p>
            <a:pPr lvl="0"/>
            <a:r>
              <a:rPr lang="en-US"/>
              <a:t>Example 3</a:t>
            </a:r>
          </a:p>
        </p:txBody>
      </p:sp>
      <p:pic>
        <p:nvPicPr>
          <p:cNvPr id="3" name="Picture 2" descr="http://thesilentage.com/blog/wp-content/uploads/2013/11/hero_sheet_grab_low.png"/>
          <p:cNvPicPr>
            <a:picLocks noChangeAspect="1"/>
          </p:cNvPicPr>
          <p:nvPr/>
        </p:nvPicPr>
        <p:blipFill>
          <a:blip r:embed="rId3">
            <a:lum bright="-50000"/>
            <a:alphaModFix/>
          </a:blip>
          <a:srcRect/>
          <a:stretch>
            <a:fillRect/>
          </a:stretch>
        </p:blipFill>
        <p:spPr>
          <a:xfrm>
            <a:off x="457200" y="1931759"/>
            <a:ext cx="8229240" cy="3862439"/>
          </a:xfrm>
          <a:prstGeom prst="rect">
            <a:avLst/>
          </a:prstGeom>
          <a:noFill/>
          <a:ln>
            <a:noFill/>
          </a:ln>
        </p:spPr>
      </p:pic>
    </p:spTree>
    <p:extLst>
      <p:ext uri="{BB962C8B-B14F-4D97-AF65-F5344CB8AC3E}">
        <p14:creationId xmlns:p14="http://schemas.microsoft.com/office/powerpoint/2010/main" val="17871916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60640"/>
            <a:ext cx="8229240" cy="1511640"/>
          </a:xfrm>
        </p:spPr>
        <p:txBody>
          <a:bodyPr/>
          <a:lstStyle/>
          <a:p>
            <a:pPr lvl="0" rtl="0"/>
            <a:r>
              <a:rPr lang="en-US" sz="4000"/>
              <a:t>3-5.Follow-through &amp; overlapping action</a:t>
            </a:r>
            <a:br>
              <a:rPr lang="en-US" sz="4000"/>
            </a:br>
            <a:r>
              <a:rPr lang="en-US" sz="4000"/>
              <a:t>قصور ذاتي  للزوائد+ تداخل التوقيتات</a:t>
            </a:r>
          </a:p>
        </p:txBody>
      </p:sp>
      <p:sp>
        <p:nvSpPr>
          <p:cNvPr id="3" name="Content Placeholder 2"/>
          <p:cNvSpPr txBox="1">
            <a:spLocks noGrp="1"/>
          </p:cNvSpPr>
          <p:nvPr>
            <p:ph type="body" idx="4294967295"/>
          </p:nvPr>
        </p:nvSpPr>
        <p:spPr>
          <a:xfrm>
            <a:off x="457200" y="1920239"/>
            <a:ext cx="8002800" cy="4434480"/>
          </a:xfrm>
        </p:spPr>
        <p:txBody>
          <a:bodyPr/>
          <a:lstStyle/>
          <a:p>
            <a:pPr lvl="0" algn="l" rtl="0">
              <a:lnSpc>
                <a:spcPct val="80000"/>
              </a:lnSpc>
              <a:spcBef>
                <a:spcPts val="479"/>
              </a:spcBef>
            </a:pPr>
            <a:r>
              <a:rPr lang="en-US" sz="2200">
                <a:ea typeface="SimSun" pitchFamily="50"/>
              </a:rPr>
              <a:t>The extension of a main action.</a:t>
            </a:r>
          </a:p>
          <a:p>
            <a:pPr lvl="0" algn="l" rtl="0">
              <a:lnSpc>
                <a:spcPct val="80000"/>
              </a:lnSpc>
              <a:spcBef>
                <a:spcPts val="479"/>
              </a:spcBef>
            </a:pPr>
            <a:r>
              <a:rPr lang="en-US" sz="2200">
                <a:ea typeface="SimSun" pitchFamily="50"/>
              </a:rPr>
              <a:t>Occur when a secondary </a:t>
            </a:r>
            <a:r>
              <a:rPr lang="en-US" sz="2200" b="1">
                <a:ea typeface="SimSun" pitchFamily="50"/>
              </a:rPr>
              <a:t>appendage</a:t>
            </a:r>
          </a:p>
          <a:p>
            <a:pPr lvl="0" algn="l" rtl="0">
              <a:lnSpc>
                <a:spcPct val="80000"/>
              </a:lnSpc>
              <a:spcBef>
                <a:spcPts val="479"/>
              </a:spcBef>
            </a:pPr>
            <a:r>
              <a:rPr lang="en-US" sz="2200">
                <a:ea typeface="SimSun" pitchFamily="50"/>
              </a:rPr>
              <a:t> زوائد , e.g. a tail or an antenna, is </a:t>
            </a:r>
            <a:r>
              <a:rPr lang="en-US" sz="2200">
                <a:solidFill>
                  <a:srgbClr val="FF0000"/>
                </a:solidFill>
                <a:ea typeface="SimSun" pitchFamily="50"/>
              </a:rPr>
              <a:t>indirectly</a:t>
            </a:r>
            <a:r>
              <a:rPr lang="en-US" sz="2200">
                <a:ea typeface="SimSun" pitchFamily="50"/>
              </a:rPr>
              <a:t> driven by the primary motion of the body.</a:t>
            </a:r>
          </a:p>
          <a:p>
            <a:pPr lvl="0" algn="l" rtl="0">
              <a:lnSpc>
                <a:spcPct val="80000"/>
              </a:lnSpc>
              <a:spcBef>
                <a:spcPts val="479"/>
              </a:spcBef>
            </a:pPr>
            <a:r>
              <a:rPr lang="en-US" sz="2200">
                <a:ea typeface="SimSun" pitchFamily="50"/>
              </a:rPr>
              <a:t>Occur later than the main action as the force dictating the main action takes </a:t>
            </a:r>
            <a:r>
              <a:rPr lang="en-US" sz="2200">
                <a:solidFill>
                  <a:srgbClr val="FF0000"/>
                </a:solidFill>
                <a:ea typeface="SimSun" pitchFamily="50"/>
              </a:rPr>
              <a:t>longer</a:t>
            </a:r>
            <a:r>
              <a:rPr lang="en-US" sz="2200">
                <a:ea typeface="SimSun" pitchFamily="50"/>
              </a:rPr>
              <a:t> to reach the appendages.</a:t>
            </a:r>
          </a:p>
          <a:p>
            <a:pPr lvl="0" algn="l" rtl="0">
              <a:lnSpc>
                <a:spcPct val="80000"/>
              </a:lnSpc>
              <a:spcBef>
                <a:spcPts val="479"/>
              </a:spcBef>
            </a:pPr>
            <a:r>
              <a:rPr lang="en-US" sz="2200">
                <a:ea typeface="SimSun" pitchFamily="50"/>
              </a:rPr>
              <a:t>When an object in motion changes direction, stops accelerating, or stops completely, secondary parts of that object will continue in original direction after the change in the main force.</a:t>
            </a:r>
          </a:p>
          <a:p>
            <a:pPr lvl="0" algn="l" rtl="0">
              <a:lnSpc>
                <a:spcPct val="80000"/>
              </a:lnSpc>
              <a:spcBef>
                <a:spcPts val="479"/>
              </a:spcBef>
            </a:pPr>
            <a:r>
              <a:rPr lang="en-US" sz="2200">
                <a:ea typeface="SimSun" pitchFamily="50"/>
              </a:rPr>
              <a:t>Follow-through is often reduced if an appendage has &amp; uses its own muscles.</a:t>
            </a:r>
          </a:p>
          <a:p>
            <a:pPr lvl="0" algn="l" rtl="0">
              <a:spcBef>
                <a:spcPts val="641"/>
              </a:spcBef>
              <a:buNone/>
            </a:pPr>
            <a:endParaRPr lang="en-US" sz="3200">
              <a:ea typeface="SimSun" pitchFamily="50"/>
            </a:endParaRPr>
          </a:p>
        </p:txBody>
      </p:sp>
    </p:spTree>
    <p:extLst>
      <p:ext uri="{BB962C8B-B14F-4D97-AF65-F5344CB8AC3E}">
        <p14:creationId xmlns:p14="http://schemas.microsoft.com/office/powerpoint/2010/main" val="2566209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sz="4000"/>
              <a:t>Follow-through &amp; overlapping action</a:t>
            </a:r>
          </a:p>
        </p:txBody>
      </p:sp>
      <p:graphicFrame>
        <p:nvGraphicFramePr>
          <p:cNvPr id="3" name="Chart Placeholder 2"/>
          <p:cNvGraphicFramePr>
            <a:graphicFrameLocks noGrp="1"/>
          </p:cNvGraphicFramePr>
          <p:nvPr>
            <p:ph type="chart" idx="4294967295"/>
          </p:nvPr>
        </p:nvGraphicFramePr>
        <p:xfrm>
          <a:off x="457200" y="1600200"/>
          <a:ext cx="4038119" cy="4525560"/>
        </p:xfrm>
        <a:graphic>
          <a:graphicData uri="http://schemas.openxmlformats.org/presentationml/2006/ole">
            <mc:AlternateContent xmlns:mc="http://schemas.openxmlformats.org/markup-compatibility/2006">
              <mc:Choice xmlns:v="urn:schemas-microsoft-com:vml" Requires="v">
                <p:oleObj r:id="rId3" imgW="1047896" imgH="1047896" progId="">
                  <p:embed/>
                </p:oleObj>
              </mc:Choice>
              <mc:Fallback>
                <p:oleObj r:id="rId3" imgW="1047896" imgH="1047896" progId="">
                  <p:embed/>
                  <p:pic>
                    <p:nvPicPr>
                      <p:cNvPr id="0" name=""/>
                      <p:cNvPicPr/>
                      <p:nvPr/>
                    </p:nvPicPr>
                    <p:blipFill>
                      <a:blip r:embed="rId4"/>
                      <a:stretch>
                        <a:fillRect/>
                      </a:stretch>
                    </p:blipFill>
                    <p:spPr>
                      <a:xfrm>
                        <a:off x="457200" y="1600200"/>
                        <a:ext cx="4038119" cy="4525560"/>
                      </a:xfrm>
                      <a:prstGeom prst="rect">
                        <a:avLst/>
                      </a:prstGeom>
                      <a:noFill/>
                      <a:ln>
                        <a:noFill/>
                      </a:ln>
                    </p:spPr>
                  </p:pic>
                </p:oleObj>
              </mc:Fallback>
            </mc:AlternateContent>
          </a:graphicData>
        </a:graphic>
      </p:graphicFrame>
      <p:sp>
        <p:nvSpPr>
          <p:cNvPr id="4" name="Content Placeholder 3"/>
          <p:cNvSpPr txBox="1">
            <a:spLocks noGrp="1"/>
          </p:cNvSpPr>
          <p:nvPr>
            <p:ph type="body" idx="4294967295"/>
          </p:nvPr>
        </p:nvSpPr>
        <p:spPr>
          <a:xfrm>
            <a:off x="4648320" y="1600200"/>
            <a:ext cx="4038119" cy="4525560"/>
          </a:xfrm>
        </p:spPr>
        <p:txBody>
          <a:bodyPr/>
          <a:lstStyle/>
          <a:p>
            <a:pPr algn="l" rtl="0">
              <a:spcBef>
                <a:spcPts val="1417"/>
              </a:spcBef>
            </a:pPr>
            <a:endParaRPr lang="en-US" sz="3200"/>
          </a:p>
        </p:txBody>
      </p:sp>
      <p:pic>
        <p:nvPicPr>
          <p:cNvPr id="5" name="Picture 2" descr="disney7"/>
          <p:cNvPicPr>
            <a:picLocks noChangeAspect="1"/>
          </p:cNvPicPr>
          <p:nvPr/>
        </p:nvPicPr>
        <p:blipFill>
          <a:blip r:embed="rId5">
            <a:lum bright="-50000"/>
            <a:alphaModFix/>
          </a:blip>
          <a:srcRect/>
          <a:stretch>
            <a:fillRect/>
          </a:stretch>
        </p:blipFill>
        <p:spPr>
          <a:xfrm>
            <a:off x="611640" y="2349000"/>
            <a:ext cx="7924320" cy="4038119"/>
          </a:xfrm>
          <a:prstGeom prst="rect">
            <a:avLst/>
          </a:prstGeom>
          <a:noFill/>
          <a:ln w="28440">
            <a:solidFill>
              <a:srgbClr val="000000"/>
            </a:solidFill>
            <a:prstDash val="solid"/>
            <a:miter/>
          </a:ln>
        </p:spPr>
      </p:pic>
    </p:spTree>
    <p:extLst>
      <p:ext uri="{BB962C8B-B14F-4D97-AF65-F5344CB8AC3E}">
        <p14:creationId xmlns:p14="http://schemas.microsoft.com/office/powerpoint/2010/main" val="37803105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a:bodyPr>
          <a:lstStyle/>
          <a:p>
            <a:pPr lvl="0" rtl="0"/>
            <a:r>
              <a:rPr lang="en-US"/>
              <a:t>3-6.Slow-in and slow out</a:t>
            </a:r>
          </a:p>
        </p:txBody>
      </p:sp>
      <p:sp>
        <p:nvSpPr>
          <p:cNvPr id="3" name="Content Placeholder 2"/>
          <p:cNvSpPr txBox="1">
            <a:spLocks noGrp="1"/>
          </p:cNvSpPr>
          <p:nvPr>
            <p:ph type="body" idx="4294967295"/>
          </p:nvPr>
        </p:nvSpPr>
        <p:spPr>
          <a:xfrm>
            <a:off x="457200" y="1920239"/>
            <a:ext cx="8146800" cy="4434480"/>
          </a:xfrm>
        </p:spPr>
        <p:txBody>
          <a:bodyPr/>
          <a:lstStyle/>
          <a:p>
            <a:pPr lvl="0" algn="l" rtl="0">
              <a:spcBef>
                <a:spcPts val="479"/>
              </a:spcBef>
            </a:pPr>
            <a:r>
              <a:rPr lang="en-US" sz="2400"/>
              <a:t>The </a:t>
            </a:r>
            <a:r>
              <a:rPr lang="en-US" sz="2400" b="1">
                <a:solidFill>
                  <a:srgbClr val="FF0000"/>
                </a:solidFill>
              </a:rPr>
              <a:t>acceleration</a:t>
            </a:r>
            <a:r>
              <a:rPr lang="en-US" sz="2400"/>
              <a:t> and </a:t>
            </a:r>
            <a:r>
              <a:rPr lang="en-US" sz="2400" b="1">
                <a:solidFill>
                  <a:srgbClr val="FF0000"/>
                </a:solidFill>
              </a:rPr>
              <a:t>deceleration</a:t>
            </a:r>
            <a:r>
              <a:rPr lang="en-US" sz="2400"/>
              <a:t> of action, i.e. the way that an action begins slowly, moves quickly through the main action, and then slows down as it comes to a stop rather than moving linearly from one position to another.</a:t>
            </a:r>
          </a:p>
          <a:p>
            <a:pPr marL="343080" lvl="0" indent="-342720">
              <a:buNone/>
              <a:tabLst>
                <a:tab pos="343080" algn="l"/>
              </a:tabLst>
            </a:pPr>
            <a:endParaRPr lang="en-US"/>
          </a:p>
        </p:txBody>
      </p:sp>
    </p:spTree>
    <p:extLst>
      <p:ext uri="{BB962C8B-B14F-4D97-AF65-F5344CB8AC3E}">
        <p14:creationId xmlns:p14="http://schemas.microsoft.com/office/powerpoint/2010/main" val="22571879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noGrp="1"/>
          </p:cNvSpPr>
          <p:nvPr>
            <p:ph type="title" idx="4294967295"/>
          </p:nvPr>
        </p:nvSpPr>
        <p:spPr>
          <a:xfrm>
            <a:off x="457200" y="274680"/>
            <a:ext cx="8229240" cy="921600"/>
          </a:xfrm>
        </p:spPr>
        <p:txBody>
          <a:bodyPr>
            <a:normAutofit fontScale="90000"/>
          </a:bodyPr>
          <a:lstStyle/>
          <a:p>
            <a:pPr lvl="0"/>
            <a:r>
              <a:rPr lang="en-US"/>
              <a:t>Tip: Easing Functions</a:t>
            </a:r>
            <a:br>
              <a:rPr lang="en-US"/>
            </a:br>
            <a:r>
              <a:rPr lang="en-US">
                <a:latin typeface="AlArabiya" pitchFamily="34"/>
              </a:rPr>
              <a:t>منحنى تغير السرعة</a:t>
            </a:r>
          </a:p>
        </p:txBody>
      </p:sp>
      <p:pic>
        <p:nvPicPr>
          <p:cNvPr id="3" name="Picture 2"/>
          <p:cNvPicPr>
            <a:picLocks noChangeAspect="1"/>
          </p:cNvPicPr>
          <p:nvPr/>
        </p:nvPicPr>
        <p:blipFill>
          <a:blip r:embed="rId3">
            <a:lum bright="-50000"/>
            <a:alphaModFix/>
          </a:blip>
          <a:srcRect/>
          <a:stretch>
            <a:fillRect/>
          </a:stretch>
        </p:blipFill>
        <p:spPr>
          <a:xfrm>
            <a:off x="785880" y="1221840"/>
            <a:ext cx="7572240" cy="5282640"/>
          </a:xfrm>
          <a:prstGeom prst="rect">
            <a:avLst/>
          </a:prstGeom>
          <a:noFill/>
          <a:ln>
            <a:noFill/>
          </a:ln>
        </p:spPr>
      </p:pic>
    </p:spTree>
    <p:extLst>
      <p:ext uri="{BB962C8B-B14F-4D97-AF65-F5344CB8AC3E}">
        <p14:creationId xmlns:p14="http://schemas.microsoft.com/office/powerpoint/2010/main" val="18116994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fontScale="90000"/>
          </a:bodyPr>
          <a:lstStyle/>
          <a:p>
            <a:pPr lvl="0" rtl="0"/>
            <a:r>
              <a:rPr lang="en-US"/>
              <a:t>3-7.Arcs </a:t>
            </a:r>
            <a:br>
              <a:rPr lang="en-US"/>
            </a:br>
            <a:r>
              <a:rPr lang="en-US"/>
              <a:t>أقواس</a:t>
            </a:r>
          </a:p>
        </p:txBody>
      </p:sp>
      <p:sp>
        <p:nvSpPr>
          <p:cNvPr id="3" name="Content Placeholder 2"/>
          <p:cNvSpPr txBox="1">
            <a:spLocks noGrp="1"/>
          </p:cNvSpPr>
          <p:nvPr>
            <p:ph type="body" idx="4294967295"/>
          </p:nvPr>
        </p:nvSpPr>
        <p:spPr>
          <a:xfrm>
            <a:off x="457200" y="1920239"/>
            <a:ext cx="7930800" cy="4434480"/>
          </a:xfrm>
        </p:spPr>
        <p:txBody>
          <a:bodyPr>
            <a:normAutofit/>
          </a:bodyPr>
          <a:lstStyle/>
          <a:p>
            <a:pPr lvl="0" algn="l" rtl="0">
              <a:lnSpc>
                <a:spcPct val="90000"/>
              </a:lnSpc>
            </a:pPr>
            <a:r>
              <a:rPr lang="en-US"/>
              <a:t>The visual path of action for natural movement.</a:t>
            </a:r>
          </a:p>
          <a:p>
            <a:pPr lvl="0" algn="l" rtl="0">
              <a:lnSpc>
                <a:spcPct val="90000"/>
              </a:lnSpc>
            </a:pPr>
            <a:r>
              <a:rPr lang="en-US"/>
              <a:t>Straight-line paths look mechanical.</a:t>
            </a:r>
          </a:p>
          <a:p>
            <a:pPr lvl="0" algn="l" rtl="0">
              <a:lnSpc>
                <a:spcPct val="90000"/>
              </a:lnSpc>
            </a:pPr>
            <a:r>
              <a:rPr lang="en-US"/>
              <a:t>Arcs show the most natural route.</a:t>
            </a:r>
          </a:p>
          <a:p>
            <a:pPr lvl="0" algn="l" rtl="0">
              <a:lnSpc>
                <a:spcPct val="90000"/>
              </a:lnSpc>
            </a:pPr>
            <a:r>
              <a:rPr lang="en-US"/>
              <a:t>With computer animation the in between frames may follow straight lines - may need to add a curve too it to make it more realistic.</a:t>
            </a:r>
          </a:p>
          <a:p>
            <a:pPr lvl="0" algn="l" rtl="0">
              <a:lnSpc>
                <a:spcPct val="90000"/>
              </a:lnSpc>
            </a:pPr>
            <a:r>
              <a:rPr lang="en-US"/>
              <a:t>Using arcs to animate the movements of characters helps achieve a natural look because most living creatures move in curved paths, never in perfectly straight lines.</a:t>
            </a:r>
          </a:p>
          <a:p>
            <a:pPr lvl="0" algn="l" rtl="0">
              <a:buNone/>
            </a:pPr>
            <a:endParaRPr lang="en-US"/>
          </a:p>
        </p:txBody>
      </p:sp>
    </p:spTree>
    <p:extLst>
      <p:ext uri="{BB962C8B-B14F-4D97-AF65-F5344CB8AC3E}">
        <p14:creationId xmlns:p14="http://schemas.microsoft.com/office/powerpoint/2010/main" val="633548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fontScale="90000"/>
          </a:bodyPr>
          <a:lstStyle/>
          <a:p>
            <a:pPr lvl="0" rtl="0"/>
            <a:r>
              <a:rPr lang="en-US"/>
              <a:t>3-8.Secondary action</a:t>
            </a:r>
            <a:br>
              <a:rPr lang="en-US"/>
            </a:br>
            <a:r>
              <a:rPr lang="en-US"/>
              <a:t>فعل هامشي</a:t>
            </a:r>
          </a:p>
        </p:txBody>
      </p:sp>
      <p:sp>
        <p:nvSpPr>
          <p:cNvPr id="3" name="Content Placeholder 2"/>
          <p:cNvSpPr txBox="1">
            <a:spLocks noGrp="1"/>
          </p:cNvSpPr>
          <p:nvPr>
            <p:ph type="body" idx="4294967295"/>
          </p:nvPr>
        </p:nvSpPr>
        <p:spPr>
          <a:xfrm>
            <a:off x="457200" y="1920239"/>
            <a:ext cx="7930800" cy="4434480"/>
          </a:xfrm>
        </p:spPr>
        <p:txBody>
          <a:bodyPr>
            <a:normAutofit/>
          </a:bodyPr>
          <a:lstStyle/>
          <a:p>
            <a:pPr lvl="0" algn="l" rtl="0">
              <a:spcBef>
                <a:spcPts val="479"/>
              </a:spcBef>
            </a:pPr>
            <a:r>
              <a:rPr lang="en-US" sz="2400">
                <a:ea typeface="SimSun" pitchFamily="50"/>
              </a:rPr>
              <a:t>Any motion that is secondary to the main action.</a:t>
            </a:r>
          </a:p>
          <a:p>
            <a:pPr lvl="0" algn="l" rtl="0">
              <a:spcBef>
                <a:spcPts val="479"/>
              </a:spcBef>
            </a:pPr>
            <a:r>
              <a:rPr lang="en-US" sz="2400">
                <a:ea typeface="SimSun" pitchFamily="50"/>
              </a:rPr>
              <a:t>Secondary action often reveal emotional subtleties or hidden thoughts.</a:t>
            </a:r>
          </a:p>
          <a:p>
            <a:pPr lvl="0" algn="l" rtl="0">
              <a:spcBef>
                <a:spcPts val="479"/>
              </a:spcBef>
            </a:pPr>
            <a:r>
              <a:rPr lang="en-US" sz="2400">
                <a:ea typeface="SimSun" pitchFamily="50"/>
              </a:rPr>
              <a:t>If secondary action pulls the viewer’s attention away from the main action, however, it becomes the main action.</a:t>
            </a:r>
          </a:p>
          <a:p>
            <a:pPr lvl="0" algn="l" rtl="0">
              <a:buNone/>
            </a:pPr>
            <a:endParaRPr lang="en-US">
              <a:ea typeface="SimSun" pitchFamily="50"/>
            </a:endParaRPr>
          </a:p>
        </p:txBody>
      </p:sp>
    </p:spTree>
    <p:extLst>
      <p:ext uri="{BB962C8B-B14F-4D97-AF65-F5344CB8AC3E}">
        <p14:creationId xmlns:p14="http://schemas.microsoft.com/office/powerpoint/2010/main" val="39347960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a:bodyPr>
          <a:lstStyle/>
          <a:p>
            <a:pPr lvl="0" rtl="0"/>
            <a:r>
              <a:rPr lang="en-US"/>
              <a:t>3-9. Timing</a:t>
            </a:r>
          </a:p>
        </p:txBody>
      </p:sp>
      <p:sp>
        <p:nvSpPr>
          <p:cNvPr id="3" name="Content Placeholder 2"/>
          <p:cNvSpPr txBox="1">
            <a:spLocks noGrp="1"/>
          </p:cNvSpPr>
          <p:nvPr>
            <p:ph type="body" idx="4294967295"/>
          </p:nvPr>
        </p:nvSpPr>
        <p:spPr>
          <a:xfrm>
            <a:off x="457200" y="1920239"/>
            <a:ext cx="8074800" cy="4434480"/>
          </a:xfrm>
        </p:spPr>
        <p:txBody>
          <a:bodyPr>
            <a:normAutofit/>
          </a:bodyPr>
          <a:lstStyle/>
          <a:p>
            <a:pPr lvl="0" algn="l" rtl="0"/>
            <a:r>
              <a:rPr lang="en-US"/>
              <a:t>Realism of an object depends on how it looks and moves.</a:t>
            </a:r>
          </a:p>
          <a:p>
            <a:pPr lvl="0" algn="l" rtl="0"/>
            <a:r>
              <a:rPr lang="en-US"/>
              <a:t>The precise moment and the amount of time that a character spends on an action.</a:t>
            </a:r>
          </a:p>
          <a:p>
            <a:pPr lvl="0" algn="l" rtl="0"/>
            <a:r>
              <a:rPr lang="en-US"/>
              <a:t>Timing adds emotion and intention to the character’s performance.</a:t>
            </a:r>
          </a:p>
          <a:p>
            <a:pPr lvl="0" algn="l" rtl="0"/>
            <a:r>
              <a:rPr lang="en-US"/>
              <a:t>The timing of a response to someone calling us, or a noise; tells a lot about our attitude, confidence and disposition.</a:t>
            </a:r>
          </a:p>
          <a:p>
            <a:pPr lvl="0" algn="l" rtl="0">
              <a:buNone/>
            </a:pPr>
            <a:endParaRPr lang="en-US"/>
          </a:p>
        </p:txBody>
      </p:sp>
    </p:spTree>
    <p:extLst>
      <p:ext uri="{BB962C8B-B14F-4D97-AF65-F5344CB8AC3E}">
        <p14:creationId xmlns:p14="http://schemas.microsoft.com/office/powerpoint/2010/main" val="1104991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1" strike="noStrike" spc="-1">
                <a:solidFill>
                  <a:srgbClr val="000000"/>
                </a:solidFill>
                <a:latin typeface="Calibri"/>
                <a:ea typeface="DejaVu Sans"/>
              </a:rPr>
              <a:t>Normalization</a:t>
            </a:r>
            <a:endParaRPr lang="en-US" sz="4400" b="0" strike="noStrike" spc="-1">
              <a:latin typeface="Arial"/>
            </a:endParaRPr>
          </a:p>
        </p:txBody>
      </p:sp>
      <p:sp>
        <p:nvSpPr>
          <p:cNvPr id="223" name="CustomShape 2"/>
          <p:cNvSpPr/>
          <p:nvPr/>
        </p:nvSpPr>
        <p:spPr>
          <a:xfrm>
            <a:off x="457200" y="980640"/>
            <a:ext cx="8228520" cy="514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0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When we are dealing with </a:t>
            </a:r>
            <a:r>
              <a:rPr lang="en-US" sz="3200" b="1" strike="noStrike" spc="-1">
                <a:solidFill>
                  <a:srgbClr val="000000"/>
                </a:solidFill>
                <a:latin typeface="Calibri"/>
                <a:ea typeface="DejaVu Sans"/>
              </a:rPr>
              <a:t>directions</a:t>
            </a:r>
            <a:r>
              <a:rPr lang="en-US" sz="3200" b="0" strike="noStrike" spc="-1">
                <a:solidFill>
                  <a:srgbClr val="000000"/>
                </a:solidFill>
                <a:latin typeface="Calibri"/>
                <a:ea typeface="DejaVu Sans"/>
              </a:rPr>
              <a:t> (as opposed to positions or velocities), it is important that they have </a:t>
            </a:r>
            <a:r>
              <a:rPr lang="en-US" sz="3200" b="1" strike="noStrike" spc="-1">
                <a:solidFill>
                  <a:srgbClr val="000000"/>
                </a:solidFill>
                <a:latin typeface="Calibri"/>
                <a:ea typeface="DejaVu Sans"/>
              </a:rPr>
              <a:t>unit length </a:t>
            </a:r>
            <a:r>
              <a:rPr lang="en-US" sz="3200" b="0" strike="noStrike" spc="-1">
                <a:solidFill>
                  <a:srgbClr val="000000"/>
                </a:solidFill>
                <a:latin typeface="Calibri"/>
                <a:ea typeface="DejaVu Sans"/>
              </a:rPr>
              <a:t>(length of 1). This makes programming a lot easier.</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A vector with a length of 1 is called "normalized". So how do we normalize a vector (set its length to 1)? </a:t>
            </a:r>
            <a:r>
              <a:rPr lang="en-US" sz="3200" b="1" strike="noStrike" spc="-1">
                <a:solidFill>
                  <a:srgbClr val="000000"/>
                </a:solidFill>
                <a:latin typeface="Calibri"/>
                <a:ea typeface="DejaVu Sans"/>
              </a:rPr>
              <a:t>we divide each component by the vector's length</a:t>
            </a:r>
            <a:r>
              <a:rPr lang="en-US" sz="3200" b="0" strike="noStrike" spc="-1">
                <a:solidFill>
                  <a:srgbClr val="000000"/>
                </a:solidFill>
                <a:latin typeface="Calibri"/>
                <a:ea typeface="DejaVu Sans"/>
              </a:rPr>
              <a:t>.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Example: If we want to normalize vector V with components (3,4), we just divide each component by its length, 5, to get (</a:t>
            </a:r>
            <a:r>
              <a:rPr lang="en-US" sz="3200" b="0" strike="noStrike" spc="-1" baseline="30000">
                <a:solidFill>
                  <a:srgbClr val="000000"/>
                </a:solidFill>
                <a:latin typeface="Calibri"/>
                <a:ea typeface="DejaVu Sans"/>
              </a:rPr>
              <a:t>3</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5</a:t>
            </a:r>
            <a:r>
              <a:rPr lang="en-US" sz="3200" b="0" strike="noStrike" spc="-1">
                <a:solidFill>
                  <a:srgbClr val="000000"/>
                </a:solidFill>
                <a:latin typeface="Calibri"/>
                <a:ea typeface="DejaVu Sans"/>
              </a:rPr>
              <a:t>, </a:t>
            </a:r>
            <a:r>
              <a:rPr lang="en-US" sz="3200" b="0" strike="noStrike" spc="-1" baseline="30000">
                <a:solidFill>
                  <a:srgbClr val="000000"/>
                </a:solidFill>
                <a:latin typeface="Calibri"/>
                <a:ea typeface="DejaVu Sans"/>
              </a:rPr>
              <a:t>4</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5</a:t>
            </a:r>
            <a:r>
              <a:rPr lang="en-US" sz="3200" b="0" strike="noStrike" spc="-1">
                <a:solidFill>
                  <a:srgbClr val="000000"/>
                </a:solidFill>
                <a:latin typeface="Calibri"/>
                <a:ea typeface="DejaVu Sans"/>
              </a:rPr>
              <a:t>). Now we can use the pythagorean theorem to prove that it has length 1:</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a:t>
            </a:r>
            <a:r>
              <a:rPr lang="en-US" sz="3200" b="0" strike="noStrike" spc="-1" baseline="30000">
                <a:solidFill>
                  <a:srgbClr val="000000"/>
                </a:solidFill>
                <a:latin typeface="Calibri"/>
                <a:ea typeface="DejaVu Sans"/>
              </a:rPr>
              <a:t>3</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5</a:t>
            </a:r>
            <a:r>
              <a:rPr lang="en-US" sz="3200" b="0" strike="noStrike" spc="-1">
                <a:solidFill>
                  <a:srgbClr val="000000"/>
                </a:solidFill>
                <a:latin typeface="Calibri"/>
                <a:ea typeface="DejaVu Sans"/>
              </a:rPr>
              <a:t>)</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 (</a:t>
            </a:r>
            <a:r>
              <a:rPr lang="en-US" sz="3200" b="0" strike="noStrike" spc="-1" baseline="30000">
                <a:solidFill>
                  <a:srgbClr val="000000"/>
                </a:solidFill>
                <a:latin typeface="Calibri"/>
                <a:ea typeface="DejaVu Sans"/>
              </a:rPr>
              <a:t>4</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5</a:t>
            </a:r>
            <a:r>
              <a:rPr lang="en-US" sz="3200" b="0" strike="noStrike" spc="-1">
                <a:solidFill>
                  <a:srgbClr val="000000"/>
                </a:solidFill>
                <a:latin typeface="Calibri"/>
                <a:ea typeface="DejaVu Sans"/>
              </a:rPr>
              <a:t>)</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 </a:t>
            </a:r>
            <a:r>
              <a:rPr lang="en-US" sz="3200" b="0" strike="noStrike" spc="-1" baseline="30000">
                <a:solidFill>
                  <a:srgbClr val="000000"/>
                </a:solidFill>
                <a:latin typeface="Calibri"/>
                <a:ea typeface="DejaVu Sans"/>
              </a:rPr>
              <a:t>9</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25</a:t>
            </a:r>
            <a:r>
              <a:rPr lang="en-US" sz="3200" b="0" strike="noStrike" spc="-1">
                <a:solidFill>
                  <a:srgbClr val="000000"/>
                </a:solidFill>
                <a:latin typeface="Calibri"/>
                <a:ea typeface="DejaVu Sans"/>
              </a:rPr>
              <a:t> + </a:t>
            </a:r>
            <a:r>
              <a:rPr lang="en-US" sz="3200" b="0" strike="noStrike" spc="-1" baseline="30000">
                <a:solidFill>
                  <a:srgbClr val="000000"/>
                </a:solidFill>
                <a:latin typeface="Calibri"/>
                <a:ea typeface="DejaVu Sans"/>
              </a:rPr>
              <a:t>16</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25</a:t>
            </a:r>
            <a:r>
              <a:rPr lang="en-US" sz="3200" b="0" strike="noStrike" spc="-1">
                <a:solidFill>
                  <a:srgbClr val="000000"/>
                </a:solidFill>
                <a:latin typeface="Calibri"/>
                <a:ea typeface="DejaVu Sans"/>
              </a:rPr>
              <a:t> = </a:t>
            </a:r>
            <a:r>
              <a:rPr lang="en-US" sz="3200" b="0" strike="noStrike" spc="-1" baseline="30000">
                <a:solidFill>
                  <a:srgbClr val="000000"/>
                </a:solidFill>
                <a:latin typeface="Calibri"/>
                <a:ea typeface="DejaVu Sans"/>
              </a:rPr>
              <a:t>25</a:t>
            </a:r>
            <a:r>
              <a:rPr lang="en-US" sz="3200" b="0" strike="noStrike" spc="-1">
                <a:solidFill>
                  <a:srgbClr val="000000"/>
                </a:solidFill>
                <a:latin typeface="Calibri"/>
                <a:ea typeface="DejaVu Sans"/>
              </a:rPr>
              <a:t>/</a:t>
            </a:r>
            <a:r>
              <a:rPr lang="en-US" sz="3200" b="0" strike="noStrike" spc="-1" baseline="-25000">
                <a:solidFill>
                  <a:srgbClr val="000000"/>
                </a:solidFill>
                <a:latin typeface="Calibri"/>
                <a:ea typeface="DejaVu Sans"/>
              </a:rPr>
              <a:t>25</a:t>
            </a:r>
            <a:r>
              <a:rPr lang="en-US" sz="3200" b="0" strike="noStrike" spc="-1">
                <a:solidFill>
                  <a:srgbClr val="000000"/>
                </a:solidFill>
                <a:latin typeface="Calibri"/>
                <a:ea typeface="DejaVu Sans"/>
              </a:rPr>
              <a:t> = 1</a:t>
            </a: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3144529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rtl="0"/>
            <a:r>
              <a:rPr lang="en-US"/>
              <a:t>Timing</a:t>
            </a:r>
          </a:p>
        </p:txBody>
      </p:sp>
      <p:sp>
        <p:nvSpPr>
          <p:cNvPr id="3" name="Content Placeholder 2"/>
          <p:cNvSpPr txBox="1">
            <a:spLocks noGrp="1"/>
          </p:cNvSpPr>
          <p:nvPr>
            <p:ph type="body" idx="4294967295"/>
          </p:nvPr>
        </p:nvSpPr>
        <p:spPr>
          <a:xfrm>
            <a:off x="457200" y="1920239"/>
            <a:ext cx="8218800" cy="4434480"/>
          </a:xfrm>
        </p:spPr>
        <p:txBody>
          <a:bodyPr/>
          <a:lstStyle/>
          <a:p>
            <a:pPr lvl="0" algn="l" rtl="0">
              <a:lnSpc>
                <a:spcPct val="90000"/>
              </a:lnSpc>
              <a:spcBef>
                <a:spcPts val="641"/>
              </a:spcBef>
            </a:pPr>
            <a:r>
              <a:rPr lang="en-US" sz="3200"/>
              <a:t>Not too slow or audience eyes wander.</a:t>
            </a:r>
          </a:p>
          <a:p>
            <a:pPr lvl="0" algn="l" rtl="0">
              <a:lnSpc>
                <a:spcPct val="90000"/>
              </a:lnSpc>
              <a:spcBef>
                <a:spcPts val="641"/>
              </a:spcBef>
            </a:pPr>
            <a:r>
              <a:rPr lang="en-US" sz="3200"/>
              <a:t>Not too fast or action is misunderstood.</a:t>
            </a:r>
          </a:p>
          <a:p>
            <a:pPr lvl="0" algn="l" rtl="0">
              <a:lnSpc>
                <a:spcPct val="90000"/>
              </a:lnSpc>
              <a:spcBef>
                <a:spcPts val="641"/>
              </a:spcBef>
            </a:pPr>
            <a:r>
              <a:rPr lang="en-US" sz="3200"/>
              <a:t>The faster the motion, the more critical it is to make the audience focus on it.</a:t>
            </a:r>
          </a:p>
          <a:p>
            <a:pPr lvl="0" algn="l" rtl="0">
              <a:buNone/>
            </a:pPr>
            <a:endParaRPr lang="en-US"/>
          </a:p>
        </p:txBody>
      </p:sp>
    </p:spTree>
    <p:extLst>
      <p:ext uri="{BB962C8B-B14F-4D97-AF65-F5344CB8AC3E}">
        <p14:creationId xmlns:p14="http://schemas.microsoft.com/office/powerpoint/2010/main" val="39283771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a:bodyPr>
          <a:lstStyle/>
          <a:p>
            <a:pPr lvl="0" rtl="0"/>
            <a:r>
              <a:rPr lang="en-US"/>
              <a:t>3-10.Exaggeration</a:t>
            </a:r>
          </a:p>
        </p:txBody>
      </p:sp>
      <p:sp>
        <p:nvSpPr>
          <p:cNvPr id="3" name="Content Placeholder 2"/>
          <p:cNvSpPr txBox="1">
            <a:spLocks noGrp="1"/>
          </p:cNvSpPr>
          <p:nvPr>
            <p:ph type="body" idx="4294967295"/>
          </p:nvPr>
        </p:nvSpPr>
        <p:spPr>
          <a:xfrm>
            <a:off x="457200" y="1920239"/>
            <a:ext cx="8074800" cy="4434480"/>
          </a:xfrm>
        </p:spPr>
        <p:txBody>
          <a:bodyPr>
            <a:normAutofit fontScale="92500" lnSpcReduction="10000"/>
          </a:bodyPr>
          <a:lstStyle/>
          <a:p>
            <a:pPr lvl="0" algn="l" rtl="0">
              <a:lnSpc>
                <a:spcPct val="80000"/>
              </a:lnSpc>
            </a:pPr>
            <a:r>
              <a:rPr lang="en-US">
                <a:ea typeface="SimSun" pitchFamily="50"/>
              </a:rPr>
              <a:t>To increase the </a:t>
            </a:r>
            <a:r>
              <a:rPr lang="en-US">
                <a:solidFill>
                  <a:srgbClr val="FF0000"/>
                </a:solidFill>
                <a:ea typeface="SimSun" pitchFamily="50"/>
              </a:rPr>
              <a:t>readability </a:t>
            </a:r>
            <a:r>
              <a:rPr lang="en-US">
                <a:ea typeface="SimSun" pitchFamily="50"/>
              </a:rPr>
              <a:t>of emotions and actions.</a:t>
            </a:r>
          </a:p>
          <a:p>
            <a:pPr lvl="0" algn="l" rtl="0">
              <a:lnSpc>
                <a:spcPct val="80000"/>
              </a:lnSpc>
            </a:pPr>
            <a:r>
              <a:rPr lang="en-US">
                <a:ea typeface="SimSun" pitchFamily="50"/>
              </a:rPr>
              <a:t>To effectively tell the story of a particular performance.</a:t>
            </a:r>
          </a:p>
          <a:p>
            <a:pPr lvl="0" algn="l" rtl="0">
              <a:lnSpc>
                <a:spcPct val="80000"/>
              </a:lnSpc>
            </a:pPr>
            <a:r>
              <a:rPr lang="en-US">
                <a:ea typeface="SimSun" pitchFamily="50"/>
              </a:rPr>
              <a:t>Animation medium don’t deliver all of the same information that exists in real life.</a:t>
            </a:r>
          </a:p>
          <a:p>
            <a:pPr lvl="0" algn="l" rtl="0">
              <a:lnSpc>
                <a:spcPct val="80000"/>
              </a:lnSpc>
            </a:pPr>
            <a:r>
              <a:rPr lang="en-US">
                <a:ea typeface="SimSun" pitchFamily="50"/>
              </a:rPr>
              <a:t>Effective exaggeration isn’t always a matter of making a motion larger.</a:t>
            </a:r>
          </a:p>
          <a:p>
            <a:pPr lvl="0" algn="l" rtl="0">
              <a:lnSpc>
                <a:spcPct val="80000"/>
              </a:lnSpc>
            </a:pPr>
            <a:r>
              <a:rPr lang="en-US">
                <a:ea typeface="SimSun" pitchFamily="50"/>
              </a:rPr>
              <a:t>Significant </a:t>
            </a:r>
            <a:r>
              <a:rPr lang="en-US" i="1">
                <a:solidFill>
                  <a:srgbClr val="FF0000"/>
                </a:solidFill>
                <a:ea typeface="SimSun" pitchFamily="50"/>
              </a:rPr>
              <a:t>decreasing</a:t>
            </a:r>
            <a:r>
              <a:rPr lang="en-US">
                <a:ea typeface="SimSun" pitchFamily="50"/>
              </a:rPr>
              <a:t> an action is also a type of exaggeration.</a:t>
            </a:r>
          </a:p>
          <a:p>
            <a:pPr lvl="0" algn="l" rtl="0">
              <a:lnSpc>
                <a:spcPct val="80000"/>
              </a:lnSpc>
            </a:pPr>
            <a:r>
              <a:rPr lang="en-US">
                <a:ea typeface="SimSun" pitchFamily="50"/>
              </a:rPr>
              <a:t>E.g. completely stopping a character’s motion for an unnaturally long period of time can demonstrate a particular emotion, e.g. shock or disgust.</a:t>
            </a:r>
          </a:p>
          <a:p>
            <a:pPr lvl="0" algn="l" rtl="0">
              <a:lnSpc>
                <a:spcPct val="80000"/>
              </a:lnSpc>
            </a:pPr>
            <a:r>
              <a:rPr lang="en-US">
                <a:ea typeface="SimSun" pitchFamily="50"/>
              </a:rPr>
              <a:t>Exaggeration is especially appropriate in </a:t>
            </a:r>
            <a:r>
              <a:rPr lang="en-US" b="1">
                <a:solidFill>
                  <a:srgbClr val="FF0000"/>
                </a:solidFill>
                <a:ea typeface="SimSun" pitchFamily="50"/>
              </a:rPr>
              <a:t>cartoon-style </a:t>
            </a:r>
            <a:r>
              <a:rPr lang="en-US">
                <a:ea typeface="SimSun" pitchFamily="50"/>
              </a:rPr>
              <a:t>animation.</a:t>
            </a:r>
          </a:p>
          <a:p>
            <a:pPr lvl="0" algn="l" rtl="0">
              <a:buNone/>
            </a:pPr>
            <a:endParaRPr lang="en-US">
              <a:ea typeface="SimSun" pitchFamily="50"/>
            </a:endParaRPr>
          </a:p>
        </p:txBody>
      </p:sp>
    </p:spTree>
    <p:extLst>
      <p:ext uri="{BB962C8B-B14F-4D97-AF65-F5344CB8AC3E}">
        <p14:creationId xmlns:p14="http://schemas.microsoft.com/office/powerpoint/2010/main" val="1922068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fontScale="90000"/>
          </a:bodyPr>
          <a:lstStyle/>
          <a:p>
            <a:pPr lvl="0" rtl="0"/>
            <a:r>
              <a:rPr lang="en-US"/>
              <a:t>3-11. Solid drawing /modeling &amp; rigging</a:t>
            </a:r>
          </a:p>
        </p:txBody>
      </p:sp>
      <p:sp>
        <p:nvSpPr>
          <p:cNvPr id="3" name="Content Placeholder 2"/>
          <p:cNvSpPr txBox="1">
            <a:spLocks noGrp="1"/>
          </p:cNvSpPr>
          <p:nvPr>
            <p:ph type="body" idx="4294967295"/>
          </p:nvPr>
        </p:nvSpPr>
        <p:spPr>
          <a:xfrm>
            <a:off x="457200" y="1920239"/>
            <a:ext cx="7930800" cy="4434480"/>
          </a:xfrm>
        </p:spPr>
        <p:txBody>
          <a:bodyPr/>
          <a:lstStyle/>
          <a:p>
            <a:pPr lvl="0" algn="l" rtl="0"/>
            <a:r>
              <a:rPr lang="en-US">
                <a:ea typeface="SimSun" pitchFamily="50"/>
              </a:rPr>
              <a:t>Each individual drawing should be a work of art </a:t>
            </a:r>
            <a:r>
              <a:rPr lang="en-US" b="1">
                <a:ea typeface="SimSun" pitchFamily="50"/>
              </a:rPr>
              <a:t>on its own</a:t>
            </a:r>
            <a:r>
              <a:rPr lang="en-US">
                <a:ea typeface="SimSun" pitchFamily="50"/>
              </a:rPr>
              <a:t>.</a:t>
            </a:r>
          </a:p>
          <a:p>
            <a:pPr lvl="0" algn="l" rtl="0"/>
            <a:r>
              <a:rPr lang="en-US">
                <a:ea typeface="SimSun" pitchFamily="50"/>
              </a:rPr>
              <a:t>Each drawing should look like the character </a:t>
            </a:r>
            <a:r>
              <a:rPr lang="en-US" b="1">
                <a:ea typeface="SimSun" pitchFamily="50"/>
              </a:rPr>
              <a:t>being presented</a:t>
            </a:r>
            <a:r>
              <a:rPr lang="en-US">
                <a:ea typeface="SimSun" pitchFamily="50"/>
              </a:rPr>
              <a:t>.</a:t>
            </a:r>
          </a:p>
          <a:p>
            <a:pPr lvl="0" algn="l" rtl="0"/>
            <a:r>
              <a:rPr lang="en-US">
                <a:ea typeface="SimSun" pitchFamily="50"/>
              </a:rPr>
              <a:t>Avoid </a:t>
            </a:r>
            <a:r>
              <a:rPr lang="en-US" b="1">
                <a:solidFill>
                  <a:srgbClr val="FF0000"/>
                </a:solidFill>
                <a:ea typeface="SimSun" pitchFamily="50"/>
              </a:rPr>
              <a:t>inconsistency</a:t>
            </a:r>
            <a:r>
              <a:rPr lang="en-US">
                <a:ea typeface="SimSun" pitchFamily="50"/>
              </a:rPr>
              <a:t> in terms of character’s size &amp; volume</a:t>
            </a:r>
          </a:p>
          <a:p>
            <a:pPr lvl="0">
              <a:buNone/>
            </a:pPr>
            <a:endParaRPr lang="en-US">
              <a:ea typeface="SimSun" pitchFamily="50"/>
            </a:endParaRPr>
          </a:p>
        </p:txBody>
      </p:sp>
    </p:spTree>
    <p:extLst>
      <p:ext uri="{BB962C8B-B14F-4D97-AF65-F5344CB8AC3E}">
        <p14:creationId xmlns:p14="http://schemas.microsoft.com/office/powerpoint/2010/main" val="34962905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rtl="0"/>
            <a:r>
              <a:rPr lang="en-US"/>
              <a:t>3-12. Appeal</a:t>
            </a:r>
            <a:br>
              <a:rPr lang="en-US"/>
            </a:br>
            <a:r>
              <a:rPr lang="en-US"/>
              <a:t>جذب   انتباه</a:t>
            </a:r>
          </a:p>
        </p:txBody>
      </p:sp>
      <p:sp>
        <p:nvSpPr>
          <p:cNvPr id="3" name="Content Placeholder 2"/>
          <p:cNvSpPr txBox="1">
            <a:spLocks noGrp="1"/>
          </p:cNvSpPr>
          <p:nvPr>
            <p:ph type="body" idx="4294967295"/>
          </p:nvPr>
        </p:nvSpPr>
        <p:spPr>
          <a:xfrm>
            <a:off x="457200" y="1920239"/>
            <a:ext cx="7786800" cy="4434480"/>
          </a:xfrm>
        </p:spPr>
        <p:txBody>
          <a:bodyPr>
            <a:normAutofit/>
          </a:bodyPr>
          <a:lstStyle/>
          <a:p>
            <a:pPr lvl="0" algn="l" rtl="0">
              <a:spcBef>
                <a:spcPts val="479"/>
              </a:spcBef>
            </a:pPr>
            <a:r>
              <a:rPr lang="en-US" sz="2400">
                <a:ea typeface="SimSun" pitchFamily="50"/>
              </a:rPr>
              <a:t>In the context of animation, appeal means that a character or its performance is </a:t>
            </a:r>
            <a:r>
              <a:rPr lang="en-US" sz="2400" b="1">
                <a:solidFill>
                  <a:srgbClr val="FF0000"/>
                </a:solidFill>
                <a:ea typeface="SimSun" pitchFamily="50"/>
              </a:rPr>
              <a:t>visually interesting</a:t>
            </a:r>
            <a:r>
              <a:rPr lang="en-US" sz="2400">
                <a:ea typeface="SimSun" pitchFamily="50"/>
              </a:rPr>
              <a:t>.</a:t>
            </a:r>
          </a:p>
          <a:p>
            <a:pPr lvl="0" algn="l" rtl="0">
              <a:spcBef>
                <a:spcPts val="479"/>
              </a:spcBef>
            </a:pPr>
            <a:r>
              <a:rPr lang="en-US" sz="2400">
                <a:ea typeface="SimSun" pitchFamily="50"/>
              </a:rPr>
              <a:t>The most </a:t>
            </a:r>
            <a:r>
              <a:rPr lang="en-US" sz="2400" b="1">
                <a:ea typeface="SimSun" pitchFamily="50"/>
              </a:rPr>
              <a:t>subjective</a:t>
            </a:r>
            <a:r>
              <a:rPr lang="en-US" sz="2400">
                <a:ea typeface="SimSun" pitchFamily="50"/>
              </a:rPr>
              <a:t> of all the principles.</a:t>
            </a:r>
          </a:p>
          <a:p>
            <a:pPr lvl="0" algn="l" rtl="0">
              <a:spcBef>
                <a:spcPts val="479"/>
              </a:spcBef>
            </a:pPr>
            <a:r>
              <a:rPr lang="en-US" sz="2400">
                <a:ea typeface="SimSun" pitchFamily="50"/>
              </a:rPr>
              <a:t>Is the presentation of your idea pleasant (or unpleasant) to look at?</a:t>
            </a:r>
          </a:p>
          <a:p>
            <a:pPr lvl="0" algn="l" rtl="0">
              <a:spcBef>
                <a:spcPts val="479"/>
              </a:spcBef>
            </a:pPr>
            <a:r>
              <a:rPr lang="en-US" sz="2400">
                <a:ea typeface="SimSun" pitchFamily="50"/>
              </a:rPr>
              <a:t>Apply fundamental </a:t>
            </a:r>
            <a:r>
              <a:rPr lang="en-US" sz="2400" b="1">
                <a:ea typeface="SimSun" pitchFamily="50"/>
              </a:rPr>
              <a:t>aesthetic principles</a:t>
            </a:r>
            <a:r>
              <a:rPr lang="en-US" sz="2400">
                <a:ea typeface="SimSun" pitchFamily="50"/>
              </a:rPr>
              <a:t> to your shots—though appeal doesn’t necessarily mean attractive.</a:t>
            </a:r>
          </a:p>
          <a:p>
            <a:pPr lvl="0" algn="l" rtl="0">
              <a:buNone/>
            </a:pPr>
            <a:endParaRPr lang="en-US">
              <a:ea typeface="SimSun" pitchFamily="50"/>
            </a:endParaRPr>
          </a:p>
        </p:txBody>
      </p:sp>
    </p:spTree>
    <p:extLst>
      <p:ext uri="{BB962C8B-B14F-4D97-AF65-F5344CB8AC3E}">
        <p14:creationId xmlns:p14="http://schemas.microsoft.com/office/powerpoint/2010/main" val="24204897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noGrp="1"/>
          </p:cNvSpPr>
          <p:nvPr>
            <p:ph type="title" idx="4294967295"/>
          </p:nvPr>
        </p:nvSpPr>
        <p:spPr>
          <a:xfrm>
            <a:off x="685440" y="1618920"/>
            <a:ext cx="7772760" cy="1981080"/>
          </a:xfrm>
        </p:spPr>
        <p:txBody>
          <a:bodyPr/>
          <a:lstStyle/>
          <a:p>
            <a:pPr lvl="0"/>
            <a:r>
              <a:rPr lang="en-US" b="1"/>
              <a:t>Part 3</a:t>
            </a:r>
            <a:br>
              <a:rPr lang="en-US" b="1"/>
            </a:br>
            <a:r>
              <a:rPr lang="en-US" b="1"/>
              <a:t>Lighting &amp; </a:t>
            </a:r>
            <a:br>
              <a:rPr lang="en-US" b="1"/>
            </a:br>
            <a:r>
              <a:rPr lang="en-US" b="1"/>
              <a:t>Camera Movements</a:t>
            </a:r>
          </a:p>
        </p:txBody>
      </p:sp>
      <p:sp>
        <p:nvSpPr>
          <p:cNvPr id="3" name="Subtitle 4"/>
          <p:cNvSpPr txBox="1">
            <a:spLocks noGrp="1"/>
          </p:cNvSpPr>
          <p:nvPr>
            <p:ph type="subTitle" idx="4294967295"/>
          </p:nvPr>
        </p:nvSpPr>
        <p:spPr>
          <a:xfrm>
            <a:off x="1372319" y="3885479"/>
            <a:ext cx="6400440" cy="1752479"/>
          </a:xfrm>
          <a:ln cap="flat">
            <a:noFill/>
          </a:ln>
        </p:spPr>
        <p:txBody>
          <a:bodyPr wrap="square" tIns="25560" anchor="t">
            <a:noAutofit/>
          </a:bodyPr>
          <a:lstStyle/>
          <a:p>
            <a:pPr algn="ctr"/>
            <a:endParaRPr lang="en-US" sz="3200">
              <a:latin typeface="Liberation Sans" pitchFamily="18"/>
            </a:endParaRPr>
          </a:p>
        </p:txBody>
      </p:sp>
    </p:spTree>
    <p:extLst>
      <p:ext uri="{BB962C8B-B14F-4D97-AF65-F5344CB8AC3E}">
        <p14:creationId xmlns:p14="http://schemas.microsoft.com/office/powerpoint/2010/main" val="5231424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1-Three-Point Lighting</a:t>
            </a:r>
          </a:p>
        </p:txBody>
      </p:sp>
      <p:sp>
        <p:nvSpPr>
          <p:cNvPr id="3" name="Content Placeholder 2"/>
          <p:cNvSpPr txBox="1">
            <a:spLocks noGrp="1"/>
          </p:cNvSpPr>
          <p:nvPr>
            <p:ph type="body" idx="4294967295"/>
          </p:nvPr>
        </p:nvSpPr>
        <p:spPr>
          <a:xfrm>
            <a:off x="457200" y="1600200"/>
            <a:ext cx="4328640" cy="4614480"/>
          </a:xfrm>
        </p:spPr>
        <p:txBody>
          <a:bodyPr>
            <a:normAutofit/>
          </a:bodyPr>
          <a:lstStyle/>
          <a:p>
            <a:pPr lvl="0">
              <a:buNone/>
            </a:pPr>
            <a:r>
              <a:rPr lang="en-US"/>
              <a:t> Most basic type of lighting setup is the </a:t>
            </a:r>
            <a:r>
              <a:rPr lang="en-US" sz="3600" b="1"/>
              <a:t>three-point light </a:t>
            </a:r>
            <a:r>
              <a:rPr lang="en-US" sz="3600"/>
              <a:t>set</a:t>
            </a:r>
            <a:r>
              <a:rPr lang="en-US" sz="3600" b="1"/>
              <a:t>:</a:t>
            </a:r>
          </a:p>
          <a:p>
            <a:pPr marL="673920" lvl="0" indent="-258840">
              <a:spcBef>
                <a:spcPts val="1032"/>
              </a:spcBef>
              <a:buNone/>
              <a:tabLst>
                <a:tab pos="673920" algn="l"/>
              </a:tabLst>
            </a:pPr>
            <a:r>
              <a:rPr lang="en-US" sz="2500" b="1"/>
              <a:t>Key light  </a:t>
            </a:r>
          </a:p>
          <a:p>
            <a:pPr marL="673920" lvl="0" indent="-258840">
              <a:spcBef>
                <a:spcPts val="1032"/>
              </a:spcBef>
              <a:buNone/>
              <a:tabLst>
                <a:tab pos="673920" algn="l"/>
              </a:tabLst>
            </a:pPr>
            <a:r>
              <a:rPr lang="en-US" sz="2500" b="1"/>
              <a:t>Fill light  </a:t>
            </a:r>
          </a:p>
          <a:p>
            <a:pPr marL="673920" lvl="0" indent="-258840">
              <a:spcBef>
                <a:spcPts val="1032"/>
              </a:spcBef>
              <a:buNone/>
              <a:tabLst>
                <a:tab pos="673920" algn="l"/>
              </a:tabLst>
            </a:pPr>
            <a:r>
              <a:rPr lang="en-US" sz="2500" b="1"/>
              <a:t>Rim/kicker light(s)</a:t>
            </a:r>
          </a:p>
          <a:p>
            <a:pPr lvl="0">
              <a:buNone/>
            </a:pPr>
            <a:endParaRPr lang="en-US"/>
          </a:p>
        </p:txBody>
      </p:sp>
      <p:pic>
        <p:nvPicPr>
          <p:cNvPr id="4" name="Picture 2"/>
          <p:cNvPicPr>
            <a:picLocks noChangeAspect="1"/>
          </p:cNvPicPr>
          <p:nvPr/>
        </p:nvPicPr>
        <p:blipFill>
          <a:blip r:embed="rId3">
            <a:lum bright="-50000"/>
            <a:alphaModFix/>
          </a:blip>
          <a:srcRect/>
          <a:stretch>
            <a:fillRect/>
          </a:stretch>
        </p:blipFill>
        <p:spPr>
          <a:xfrm>
            <a:off x="4643280" y="1643039"/>
            <a:ext cx="4293360" cy="4500360"/>
          </a:xfrm>
          <a:prstGeom prst="rect">
            <a:avLst/>
          </a:prstGeom>
          <a:noFill/>
          <a:ln>
            <a:noFill/>
          </a:ln>
        </p:spPr>
      </p:pic>
    </p:spTree>
    <p:extLst>
      <p:ext uri="{BB962C8B-B14F-4D97-AF65-F5344CB8AC3E}">
        <p14:creationId xmlns:p14="http://schemas.microsoft.com/office/powerpoint/2010/main" val="3097137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a:bodyPr>
          <a:lstStyle/>
          <a:p>
            <a:pPr marL="673920" lvl="0" indent="-258840">
              <a:tabLst>
                <a:tab pos="673920" algn="l"/>
              </a:tabLst>
            </a:pPr>
            <a:r>
              <a:rPr lang="en-US" sz="2800" b="1"/>
              <a:t>1-1 Key light</a:t>
            </a:r>
          </a:p>
        </p:txBody>
      </p:sp>
      <p:sp>
        <p:nvSpPr>
          <p:cNvPr id="3" name="Content Placeholder 2"/>
          <p:cNvSpPr txBox="1">
            <a:spLocks noGrp="1"/>
          </p:cNvSpPr>
          <p:nvPr>
            <p:ph type="body" idx="4294967295"/>
          </p:nvPr>
        </p:nvSpPr>
        <p:spPr/>
        <p:txBody>
          <a:bodyPr/>
          <a:lstStyle/>
          <a:p>
            <a:pPr marL="673920" lvl="0" indent="-258840">
              <a:spcBef>
                <a:spcPts val="1032"/>
              </a:spcBef>
              <a:buNone/>
              <a:tabLst>
                <a:tab pos="673920" algn="l"/>
              </a:tabLst>
            </a:pPr>
            <a:r>
              <a:rPr lang="en-US" sz="2500" b="1">
                <a:solidFill>
                  <a:srgbClr val="FF0000"/>
                </a:solidFill>
              </a:rPr>
              <a:t>Left Or Right to the camera </a:t>
            </a:r>
            <a:r>
              <a:rPr lang="en-US" sz="2500" b="1"/>
              <a:t>and </a:t>
            </a:r>
            <a:r>
              <a:rPr lang="en-US" sz="2500" b="1">
                <a:solidFill>
                  <a:srgbClr val="FF0000"/>
                </a:solidFill>
              </a:rPr>
              <a:t>above the subject</a:t>
            </a:r>
            <a:r>
              <a:rPr lang="en-US" sz="2500" b="1"/>
              <a:t>.</a:t>
            </a:r>
          </a:p>
          <a:p>
            <a:pPr marL="673920" lvl="0" indent="-258840">
              <a:spcBef>
                <a:spcPts val="1032"/>
              </a:spcBef>
              <a:buNone/>
              <a:tabLst>
                <a:tab pos="673920" algn="l"/>
              </a:tabLst>
            </a:pPr>
            <a:r>
              <a:rPr lang="en-US" sz="2500" b="1"/>
              <a:t> This is the </a:t>
            </a:r>
            <a:r>
              <a:rPr lang="en-US" sz="2500" b="1" u="sng"/>
              <a:t>strongest</a:t>
            </a:r>
            <a:r>
              <a:rPr lang="en-US" sz="2500" b="1"/>
              <a:t> light in the setup</a:t>
            </a:r>
          </a:p>
          <a:p>
            <a:pPr marL="673920" lvl="0" indent="-258840">
              <a:spcBef>
                <a:spcPts val="1032"/>
              </a:spcBef>
              <a:buNone/>
              <a:tabLst>
                <a:tab pos="673920" algn="l"/>
              </a:tabLst>
            </a:pPr>
            <a:r>
              <a:rPr lang="en-US" sz="2500" b="1"/>
              <a:t>casts the </a:t>
            </a:r>
            <a:r>
              <a:rPr lang="en-US" sz="2500" b="1">
                <a:solidFill>
                  <a:srgbClr val="FF0000"/>
                </a:solidFill>
              </a:rPr>
              <a:t>majority</a:t>
            </a:r>
            <a:r>
              <a:rPr lang="en-US" sz="2500" b="1"/>
              <a:t> of the light</a:t>
            </a:r>
          </a:p>
          <a:p>
            <a:pPr lvl="0">
              <a:buNone/>
            </a:pPr>
            <a:endParaRPr lang="en-US"/>
          </a:p>
        </p:txBody>
      </p:sp>
      <p:pic>
        <p:nvPicPr>
          <p:cNvPr id="4" name="Picture 2"/>
          <p:cNvPicPr>
            <a:picLocks noChangeAspect="1"/>
          </p:cNvPicPr>
          <p:nvPr/>
        </p:nvPicPr>
        <p:blipFill>
          <a:blip r:embed="rId3">
            <a:lum bright="-50000"/>
            <a:alphaModFix/>
          </a:blip>
          <a:srcRect/>
          <a:stretch>
            <a:fillRect/>
          </a:stretch>
        </p:blipFill>
        <p:spPr>
          <a:xfrm>
            <a:off x="2834640" y="3237120"/>
            <a:ext cx="3066840" cy="3438000"/>
          </a:xfrm>
          <a:prstGeom prst="rect">
            <a:avLst/>
          </a:prstGeom>
          <a:noFill/>
          <a:ln>
            <a:noFill/>
          </a:ln>
        </p:spPr>
      </p:pic>
    </p:spTree>
    <p:extLst>
      <p:ext uri="{BB962C8B-B14F-4D97-AF65-F5344CB8AC3E}">
        <p14:creationId xmlns:p14="http://schemas.microsoft.com/office/powerpoint/2010/main" val="35456581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a:bodyPr>
          <a:lstStyle/>
          <a:p>
            <a:pPr marL="673920" lvl="0" indent="-258840">
              <a:tabLst>
                <a:tab pos="673920" algn="l"/>
              </a:tabLst>
            </a:pPr>
            <a:r>
              <a:rPr lang="en-US" sz="2800" b="1"/>
              <a:t>1-2 Fill light</a:t>
            </a:r>
          </a:p>
        </p:txBody>
      </p:sp>
      <p:sp>
        <p:nvSpPr>
          <p:cNvPr id="3" name="Content Placeholder 2"/>
          <p:cNvSpPr txBox="1">
            <a:spLocks noGrp="1"/>
          </p:cNvSpPr>
          <p:nvPr>
            <p:ph type="body" idx="4294967295"/>
          </p:nvPr>
        </p:nvSpPr>
        <p:spPr/>
        <p:txBody>
          <a:bodyPr/>
          <a:lstStyle/>
          <a:p>
            <a:pPr marL="673920" lvl="0" indent="-258840">
              <a:spcBef>
                <a:spcPts val="1032"/>
              </a:spcBef>
              <a:buNone/>
              <a:tabLst>
                <a:tab pos="673920" algn="l"/>
              </a:tabLst>
            </a:pPr>
            <a:r>
              <a:rPr lang="en-US" sz="2500">
                <a:solidFill>
                  <a:srgbClr val="FF0000"/>
                </a:solidFill>
              </a:rPr>
              <a:t>opposite</a:t>
            </a:r>
            <a:r>
              <a:rPr lang="en-US" sz="2500"/>
              <a:t> the key light</a:t>
            </a:r>
          </a:p>
          <a:p>
            <a:pPr marL="673920" lvl="0" indent="-258840">
              <a:spcBef>
                <a:spcPts val="1032"/>
              </a:spcBef>
              <a:buNone/>
              <a:tabLst>
                <a:tab pos="673920" algn="l"/>
              </a:tabLst>
            </a:pPr>
            <a:r>
              <a:rPr lang="en-US" sz="2500"/>
              <a:t>at the </a:t>
            </a:r>
            <a:r>
              <a:rPr lang="en-US" sz="2500">
                <a:solidFill>
                  <a:srgbClr val="FF0000"/>
                </a:solidFill>
              </a:rPr>
              <a:t>same level or slightly lower </a:t>
            </a:r>
            <a:r>
              <a:rPr lang="en-US" sz="2500"/>
              <a:t>than the subject.</a:t>
            </a:r>
          </a:p>
          <a:p>
            <a:pPr marL="673920" lvl="0" indent="-258840">
              <a:spcBef>
                <a:spcPts val="1032"/>
              </a:spcBef>
              <a:buNone/>
              <a:tabLst>
                <a:tab pos="673920" algn="l"/>
              </a:tabLst>
            </a:pPr>
            <a:r>
              <a:rPr lang="en-US" sz="2500"/>
              <a:t>The fill light has </a:t>
            </a:r>
            <a:r>
              <a:rPr lang="en-US" sz="2500">
                <a:solidFill>
                  <a:srgbClr val="FF0000"/>
                </a:solidFill>
              </a:rPr>
              <a:t>half</a:t>
            </a:r>
            <a:r>
              <a:rPr lang="en-US" sz="2500"/>
              <a:t> of the light intensity of the key light</a:t>
            </a:r>
          </a:p>
          <a:p>
            <a:pPr marL="673920" lvl="0" indent="-258840">
              <a:spcBef>
                <a:spcPts val="1032"/>
              </a:spcBef>
              <a:buNone/>
              <a:tabLst>
                <a:tab pos="673920" algn="l"/>
              </a:tabLst>
            </a:pPr>
            <a:r>
              <a:rPr lang="en-US" sz="2500"/>
              <a:t>prevents the </a:t>
            </a:r>
            <a:r>
              <a:rPr lang="en-US" sz="2500">
                <a:solidFill>
                  <a:srgbClr val="FF0000"/>
                </a:solidFill>
              </a:rPr>
              <a:t>shadows</a:t>
            </a:r>
            <a:r>
              <a:rPr lang="en-US" sz="2500"/>
              <a:t> of the subject from dropping down to pure black</a:t>
            </a:r>
          </a:p>
          <a:p>
            <a:pPr lvl="0">
              <a:buNone/>
            </a:pPr>
            <a:endParaRPr lang="en-US"/>
          </a:p>
        </p:txBody>
      </p:sp>
    </p:spTree>
    <p:extLst>
      <p:ext uri="{BB962C8B-B14F-4D97-AF65-F5344CB8AC3E}">
        <p14:creationId xmlns:p14="http://schemas.microsoft.com/office/powerpoint/2010/main" val="19855309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501735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a:t>Example</a:t>
            </a:r>
          </a:p>
        </p:txBody>
      </p:sp>
      <p:pic>
        <p:nvPicPr>
          <p:cNvPr id="3" name="Picture 2" descr="http://4.bp.blogspot.com/-Hv1-tJJKJo0/UP9bEJNjFFI/AAAAAAAABoU/w2xEYPpCu0o/s1600/example01.jpg"/>
          <p:cNvPicPr>
            <a:picLocks noChangeAspect="1"/>
          </p:cNvPicPr>
          <p:nvPr/>
        </p:nvPicPr>
        <p:blipFill>
          <a:blip r:embed="rId3">
            <a:lum bright="-50000"/>
            <a:alphaModFix/>
          </a:blip>
          <a:srcRect/>
          <a:stretch>
            <a:fillRect/>
          </a:stretch>
        </p:blipFill>
        <p:spPr>
          <a:xfrm>
            <a:off x="642960" y="1714319"/>
            <a:ext cx="8000640" cy="4524120"/>
          </a:xfrm>
          <a:prstGeom prst="rect">
            <a:avLst/>
          </a:prstGeom>
          <a:noFill/>
          <a:ln>
            <a:noFill/>
          </a:ln>
        </p:spPr>
      </p:pic>
    </p:spTree>
    <p:extLst>
      <p:ext uri="{BB962C8B-B14F-4D97-AF65-F5344CB8AC3E}">
        <p14:creationId xmlns:p14="http://schemas.microsoft.com/office/powerpoint/2010/main" val="344383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1" strike="noStrike" spc="-1">
                <a:solidFill>
                  <a:srgbClr val="000000"/>
                </a:solidFill>
                <a:latin typeface="Calibri"/>
                <a:ea typeface="DejaVu Sans"/>
              </a:rPr>
              <a:t>Dot product</a:t>
            </a:r>
            <a:endParaRPr lang="en-US" sz="4400" b="0" strike="noStrike" spc="-1">
              <a:latin typeface="Arial"/>
            </a:endParaRPr>
          </a:p>
        </p:txBody>
      </p:sp>
      <p:sp>
        <p:nvSpPr>
          <p:cNvPr id="225" name="CustomShape 2"/>
          <p:cNvSpPr/>
          <p:nvPr/>
        </p:nvSpPr>
        <p:spPr>
          <a:xfrm>
            <a:off x="457200" y="980640"/>
            <a:ext cx="8228520" cy="41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To get the dot product of two vectors, we multiply the components, and then add them together.</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 = a</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 + a</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2</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For example, (3,2)•(1,4) = 3*1 + 2*4 = 11. </a:t>
            </a:r>
            <a:endParaRPr lang="en-US" sz="3200" b="0" strike="noStrike" spc="-1">
              <a:latin typeface="Arial"/>
            </a:endParaRPr>
          </a:p>
          <a:p>
            <a:pPr marL="343080" indent="-342000">
              <a:lnSpc>
                <a:spcPct val="100000"/>
              </a:lnSpc>
              <a:spcBef>
                <a:spcPts val="479"/>
              </a:spcBef>
              <a:buClr>
                <a:srgbClr val="000000"/>
              </a:buClr>
              <a:buFont typeface="Arial"/>
              <a:buChar char="•"/>
            </a:pPr>
            <a:r>
              <a:rPr lang="en-US" sz="2400" b="0" i="1" strike="noStrike" spc="-1">
                <a:solidFill>
                  <a:srgbClr val="000000"/>
                </a:solidFill>
                <a:latin typeface="Calibri"/>
                <a:ea typeface="DejaVu Sans"/>
              </a:rPr>
              <a:t>This seems kind of useless at first, but lets look at a few examples in next slides</a:t>
            </a:r>
            <a:endParaRPr lang="en-US" sz="2400" b="0" strike="noStrike" spc="-1">
              <a:latin typeface="Arial"/>
            </a:endParaRPr>
          </a:p>
        </p:txBody>
      </p:sp>
    </p:spTree>
    <p:extLst>
      <p:ext uri="{BB962C8B-B14F-4D97-AF65-F5344CB8AC3E}">
        <p14:creationId xmlns:p14="http://schemas.microsoft.com/office/powerpoint/2010/main" val="6584626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Camera Movements</a:t>
            </a:r>
          </a:p>
        </p:txBody>
      </p:sp>
      <p:sp>
        <p:nvSpPr>
          <p:cNvPr id="3" name="Content Placeholder 2"/>
          <p:cNvSpPr txBox="1">
            <a:spLocks noGrp="1"/>
          </p:cNvSpPr>
          <p:nvPr>
            <p:ph type="body" idx="4294967295"/>
          </p:nvPr>
        </p:nvSpPr>
        <p:spPr>
          <a:xfrm>
            <a:off x="457200" y="1600200"/>
            <a:ext cx="8229240" cy="2332440"/>
          </a:xfrm>
        </p:spPr>
        <p:txBody>
          <a:bodyPr/>
          <a:lstStyle/>
          <a:p>
            <a:pPr marL="0" lvl="0" indent="0">
              <a:buClr>
                <a:srgbClr val="000000"/>
              </a:buClr>
              <a:buSzPct val="100000"/>
              <a:buAutoNum type="arabicPeriod"/>
              <a:tabLst/>
            </a:pPr>
            <a:r>
              <a:rPr lang="en-US" b="1"/>
              <a:t>Pan </a:t>
            </a:r>
            <a:r>
              <a:rPr lang="en-US"/>
              <a:t>A pan (Figure 4.40) is a rotation of the camera side to side, </a:t>
            </a:r>
            <a:r>
              <a:rPr lang="en-US">
                <a:solidFill>
                  <a:srgbClr val="FF0000"/>
                </a:solidFill>
              </a:rPr>
              <a:t>horizontally</a:t>
            </a:r>
          </a:p>
          <a:p>
            <a:pPr marL="0" lvl="0" indent="0">
              <a:buClr>
                <a:srgbClr val="000000"/>
              </a:buClr>
              <a:buSzPct val="100000"/>
              <a:buAutoNum type="arabicPeriod"/>
              <a:tabLst/>
            </a:pPr>
            <a:r>
              <a:rPr lang="en-US" b="1"/>
              <a:t>Tilt </a:t>
            </a:r>
            <a:r>
              <a:rPr lang="en-US"/>
              <a:t>A tilt (Figure 4.41) is a rotation of the camera up or down, </a:t>
            </a:r>
            <a:r>
              <a:rPr lang="en-US">
                <a:solidFill>
                  <a:srgbClr val="FF0000"/>
                </a:solidFill>
              </a:rPr>
              <a:t>vertically</a:t>
            </a:r>
            <a:r>
              <a:rPr lang="en-US"/>
              <a:t>.</a:t>
            </a:r>
          </a:p>
        </p:txBody>
      </p:sp>
      <p:pic>
        <p:nvPicPr>
          <p:cNvPr id="4" name="Picture 2"/>
          <p:cNvPicPr>
            <a:picLocks noChangeAspect="1"/>
          </p:cNvPicPr>
          <p:nvPr/>
        </p:nvPicPr>
        <p:blipFill>
          <a:blip r:embed="rId3">
            <a:lum bright="-50000"/>
            <a:alphaModFix/>
          </a:blip>
          <a:srcRect/>
          <a:stretch>
            <a:fillRect/>
          </a:stretch>
        </p:blipFill>
        <p:spPr>
          <a:xfrm>
            <a:off x="1259639" y="3861000"/>
            <a:ext cx="3744000" cy="2741399"/>
          </a:xfrm>
          <a:prstGeom prst="rect">
            <a:avLst/>
          </a:prstGeom>
          <a:noFill/>
          <a:ln>
            <a:noFill/>
          </a:ln>
        </p:spPr>
      </p:pic>
      <p:pic>
        <p:nvPicPr>
          <p:cNvPr id="5" name="Picture 3"/>
          <p:cNvPicPr>
            <a:picLocks noChangeAspect="1"/>
          </p:cNvPicPr>
          <p:nvPr/>
        </p:nvPicPr>
        <p:blipFill>
          <a:blip r:embed="rId4">
            <a:lum bright="-50000"/>
            <a:alphaModFix/>
          </a:blip>
          <a:srcRect/>
          <a:stretch>
            <a:fillRect/>
          </a:stretch>
        </p:blipFill>
        <p:spPr>
          <a:xfrm>
            <a:off x="5868000" y="4098240"/>
            <a:ext cx="1952280" cy="2695320"/>
          </a:xfrm>
          <a:prstGeom prst="rect">
            <a:avLst/>
          </a:prstGeom>
          <a:noFill/>
          <a:ln>
            <a:noFill/>
          </a:ln>
        </p:spPr>
      </p:pic>
    </p:spTree>
    <p:extLst>
      <p:ext uri="{BB962C8B-B14F-4D97-AF65-F5344CB8AC3E}">
        <p14:creationId xmlns:p14="http://schemas.microsoft.com/office/powerpoint/2010/main" val="24864393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74680"/>
            <a:ext cx="8229240" cy="705600"/>
          </a:xfrm>
        </p:spPr>
        <p:txBody>
          <a:bodyPr>
            <a:normAutofit/>
          </a:bodyPr>
          <a:lstStyle/>
          <a:p>
            <a:pPr lvl="0"/>
            <a:r>
              <a:rPr lang="en-US" b="1"/>
              <a:t>Camera Movements (2)</a:t>
            </a:r>
          </a:p>
        </p:txBody>
      </p:sp>
      <p:sp>
        <p:nvSpPr>
          <p:cNvPr id="3" name="Content Placeholder 2"/>
          <p:cNvSpPr txBox="1">
            <a:spLocks noGrp="1"/>
          </p:cNvSpPr>
          <p:nvPr>
            <p:ph type="body" idx="4294967295"/>
          </p:nvPr>
        </p:nvSpPr>
        <p:spPr>
          <a:xfrm>
            <a:off x="457200" y="980640"/>
            <a:ext cx="6418800" cy="3816000"/>
          </a:xfrm>
        </p:spPr>
        <p:txBody>
          <a:bodyPr>
            <a:normAutofit fontScale="85000" lnSpcReduction="20000"/>
          </a:bodyPr>
          <a:lstStyle/>
          <a:p>
            <a:pPr marL="0" lvl="0" indent="0">
              <a:buNone/>
              <a:tabLst>
                <a:tab pos="0" algn="l"/>
              </a:tabLst>
            </a:pPr>
            <a:r>
              <a:rPr lang="en-US" b="1"/>
              <a:t>3- Roll </a:t>
            </a:r>
            <a:r>
              <a:rPr lang="en-US"/>
              <a:t>This involves rotating the camera on its side or upside down. This kind of camera rotation will allow the camera to </a:t>
            </a:r>
            <a:r>
              <a:rPr lang="en-US">
                <a:solidFill>
                  <a:srgbClr val="FF0000"/>
                </a:solidFill>
              </a:rPr>
              <a:t>roll 360 degrees</a:t>
            </a:r>
            <a:r>
              <a:rPr lang="en-US"/>
              <a:t> if needed for effect.(See Figure 4.42.)</a:t>
            </a:r>
          </a:p>
          <a:p>
            <a:pPr marL="0" lvl="0" indent="0">
              <a:buNone/>
              <a:tabLst>
                <a:tab pos="0" algn="l"/>
              </a:tabLst>
            </a:pPr>
            <a:endParaRPr lang="en-US"/>
          </a:p>
          <a:p>
            <a:pPr marL="0" lvl="0" indent="0">
              <a:buNone/>
              <a:tabLst>
                <a:tab pos="0" algn="l"/>
              </a:tabLst>
            </a:pPr>
            <a:r>
              <a:rPr lang="en-US"/>
              <a:t>4- </a:t>
            </a:r>
            <a:r>
              <a:rPr lang="en-US" b="1"/>
              <a:t>Dolly </a:t>
            </a:r>
            <a:r>
              <a:rPr lang="en-US"/>
              <a:t>A dolly (Figure 4.43) can move the camera forward or backward, toward or away from the subject. This move can be completed by hand, but typically the camera is mounted to a dolly مزلقان  مستقيم  that is pushed.</a:t>
            </a:r>
          </a:p>
        </p:txBody>
      </p:sp>
      <p:pic>
        <p:nvPicPr>
          <p:cNvPr id="4" name="Picture 2"/>
          <p:cNvPicPr>
            <a:picLocks noChangeAspect="1"/>
          </p:cNvPicPr>
          <p:nvPr/>
        </p:nvPicPr>
        <p:blipFill>
          <a:blip r:embed="rId3">
            <a:lum bright="-50000"/>
            <a:alphaModFix/>
          </a:blip>
          <a:srcRect/>
          <a:stretch>
            <a:fillRect/>
          </a:stretch>
        </p:blipFill>
        <p:spPr>
          <a:xfrm>
            <a:off x="2915640" y="4437000"/>
            <a:ext cx="2133360" cy="2285640"/>
          </a:xfrm>
          <a:prstGeom prst="rect">
            <a:avLst/>
          </a:prstGeom>
          <a:noFill/>
          <a:ln>
            <a:noFill/>
          </a:ln>
        </p:spPr>
      </p:pic>
      <p:pic>
        <p:nvPicPr>
          <p:cNvPr id="5" name="Picture 3"/>
          <p:cNvPicPr>
            <a:picLocks noChangeAspect="1"/>
          </p:cNvPicPr>
          <p:nvPr/>
        </p:nvPicPr>
        <p:blipFill>
          <a:blip r:embed="rId4">
            <a:lum bright="-50000"/>
            <a:alphaModFix/>
          </a:blip>
          <a:srcRect/>
          <a:stretch>
            <a:fillRect/>
          </a:stretch>
        </p:blipFill>
        <p:spPr>
          <a:xfrm>
            <a:off x="6948360" y="3192840"/>
            <a:ext cx="2195280" cy="3456000"/>
          </a:xfrm>
          <a:prstGeom prst="rect">
            <a:avLst/>
          </a:prstGeom>
          <a:noFill/>
          <a:ln>
            <a:noFill/>
          </a:ln>
        </p:spPr>
      </p:pic>
    </p:spTree>
    <p:extLst>
      <p:ext uri="{BB962C8B-B14F-4D97-AF65-F5344CB8AC3E}">
        <p14:creationId xmlns:p14="http://schemas.microsoft.com/office/powerpoint/2010/main" val="6805417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74680"/>
            <a:ext cx="8229240" cy="705600"/>
          </a:xfrm>
        </p:spPr>
        <p:txBody>
          <a:bodyPr>
            <a:normAutofit/>
          </a:bodyPr>
          <a:lstStyle/>
          <a:p>
            <a:pPr lvl="0"/>
            <a:r>
              <a:rPr lang="en-US" b="1"/>
              <a:t>Camera Movements (3)</a:t>
            </a:r>
          </a:p>
        </p:txBody>
      </p:sp>
      <p:sp>
        <p:nvSpPr>
          <p:cNvPr id="3" name="Content Placeholder 2"/>
          <p:cNvSpPr txBox="1">
            <a:spLocks noGrp="1"/>
          </p:cNvSpPr>
          <p:nvPr>
            <p:ph type="body" idx="4294967295"/>
          </p:nvPr>
        </p:nvSpPr>
        <p:spPr>
          <a:xfrm>
            <a:off x="457200" y="980640"/>
            <a:ext cx="8686440" cy="2808000"/>
          </a:xfrm>
        </p:spPr>
        <p:txBody>
          <a:bodyPr>
            <a:normAutofit/>
          </a:bodyPr>
          <a:lstStyle/>
          <a:p>
            <a:pPr lvl="0">
              <a:buNone/>
            </a:pPr>
            <a:r>
              <a:rPr lang="en-US" b="1"/>
              <a:t>5-Track </a:t>
            </a:r>
            <a:r>
              <a:rPr lang="en-US"/>
              <a:t>You can move the camera along a track  مزلقان بأي شكلto follow the subject,</a:t>
            </a:r>
          </a:p>
          <a:p>
            <a:pPr lvl="0">
              <a:buNone/>
            </a:pPr>
            <a:r>
              <a:rPr lang="en-US"/>
              <a:t>6-</a:t>
            </a:r>
            <a:r>
              <a:rPr lang="en-US" b="1"/>
              <a:t>Pedestal </a:t>
            </a:r>
            <a:r>
              <a:rPr lang="en-US"/>
              <a:t>A pedestal (Figure 4.45) tracks the </a:t>
            </a:r>
            <a:r>
              <a:rPr lang="en-US" b="1"/>
              <a:t>height</a:t>
            </a:r>
            <a:r>
              <a:rPr lang="en-US"/>
              <a:t> of an object by moving the camera </a:t>
            </a:r>
            <a:r>
              <a:rPr lang="en-US" b="1"/>
              <a:t>vertically</a:t>
            </a:r>
            <a:r>
              <a:rPr lang="en-US"/>
              <a:t>.</a:t>
            </a:r>
          </a:p>
        </p:txBody>
      </p:sp>
      <p:pic>
        <p:nvPicPr>
          <p:cNvPr id="4" name="Picture 2"/>
          <p:cNvPicPr>
            <a:picLocks noChangeAspect="1"/>
          </p:cNvPicPr>
          <p:nvPr/>
        </p:nvPicPr>
        <p:blipFill>
          <a:blip r:embed="rId3">
            <a:lum bright="-50000"/>
            <a:alphaModFix/>
          </a:blip>
          <a:srcRect/>
          <a:stretch>
            <a:fillRect/>
          </a:stretch>
        </p:blipFill>
        <p:spPr>
          <a:xfrm>
            <a:off x="-19080" y="4145400"/>
            <a:ext cx="5847840" cy="2685600"/>
          </a:xfrm>
          <a:prstGeom prst="rect">
            <a:avLst/>
          </a:prstGeom>
          <a:noFill/>
          <a:ln>
            <a:noFill/>
          </a:ln>
        </p:spPr>
      </p:pic>
      <p:pic>
        <p:nvPicPr>
          <p:cNvPr id="5" name="Picture 3"/>
          <p:cNvPicPr>
            <a:picLocks noChangeAspect="1"/>
          </p:cNvPicPr>
          <p:nvPr/>
        </p:nvPicPr>
        <p:blipFill>
          <a:blip r:embed="rId4">
            <a:lum bright="-50000"/>
            <a:alphaModFix/>
          </a:blip>
          <a:srcRect/>
          <a:stretch>
            <a:fillRect/>
          </a:stretch>
        </p:blipFill>
        <p:spPr>
          <a:xfrm>
            <a:off x="6444360" y="3187800"/>
            <a:ext cx="2088000" cy="3496679"/>
          </a:xfrm>
          <a:prstGeom prst="rect">
            <a:avLst/>
          </a:prstGeom>
          <a:noFill/>
          <a:ln>
            <a:noFill/>
          </a:ln>
        </p:spPr>
      </p:pic>
    </p:spTree>
    <p:extLst>
      <p:ext uri="{BB962C8B-B14F-4D97-AF65-F5344CB8AC3E}">
        <p14:creationId xmlns:p14="http://schemas.microsoft.com/office/powerpoint/2010/main" val="33616425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Camera Movements (4)</a:t>
            </a:r>
          </a:p>
        </p:txBody>
      </p:sp>
      <p:sp>
        <p:nvSpPr>
          <p:cNvPr id="3" name="Content Placeholder 2"/>
          <p:cNvSpPr txBox="1">
            <a:spLocks noGrp="1"/>
          </p:cNvSpPr>
          <p:nvPr>
            <p:ph type="body" idx="4294967295"/>
          </p:nvPr>
        </p:nvSpPr>
        <p:spPr>
          <a:xfrm>
            <a:off x="457200" y="1600200"/>
            <a:ext cx="8229240" cy="1828440"/>
          </a:xfrm>
        </p:spPr>
        <p:txBody>
          <a:bodyPr>
            <a:normAutofit fontScale="85000" lnSpcReduction="10000"/>
          </a:bodyPr>
          <a:lstStyle/>
          <a:p>
            <a:pPr lvl="0">
              <a:buNone/>
            </a:pPr>
            <a:r>
              <a:rPr lang="en-US"/>
              <a:t>6- </a:t>
            </a:r>
            <a:r>
              <a:rPr lang="en-US" b="1"/>
              <a:t>Crane</a:t>
            </a:r>
            <a:r>
              <a:rPr lang="en-US"/>
              <a:t> shot: رافعة</a:t>
            </a:r>
          </a:p>
          <a:p>
            <a:pPr marL="0" lvl="0" indent="0">
              <a:buNone/>
              <a:tabLst>
                <a:tab pos="0" algn="l"/>
              </a:tabLst>
            </a:pPr>
            <a:r>
              <a:rPr lang="en-US"/>
              <a:t> film technique where the camera takes a shot from a crane/drone. A crane enables the camera to traverse great distances up and down, as well as forward and backward and from side to side, while flying high in the air.</a:t>
            </a:r>
          </a:p>
          <a:p>
            <a:pPr lvl="0">
              <a:buNone/>
            </a:pPr>
            <a:endParaRPr lang="en-US"/>
          </a:p>
        </p:txBody>
      </p:sp>
      <p:pic>
        <p:nvPicPr>
          <p:cNvPr id="4" name="Picture 2" descr="https://upload.wikimedia.org/wikipedia/commons/thumb/3/37/Film_Shooting_From_a_Crane.jpg/220px-Film_Shooting_From_a_Crane.jpg"/>
          <p:cNvPicPr>
            <a:picLocks noChangeAspect="1"/>
          </p:cNvPicPr>
          <p:nvPr/>
        </p:nvPicPr>
        <p:blipFill>
          <a:blip r:embed="rId3">
            <a:lum bright="-50000"/>
            <a:alphaModFix/>
          </a:blip>
          <a:srcRect/>
          <a:stretch>
            <a:fillRect/>
          </a:stretch>
        </p:blipFill>
        <p:spPr>
          <a:xfrm>
            <a:off x="3131999" y="3573000"/>
            <a:ext cx="2095199" cy="2790360"/>
          </a:xfrm>
          <a:prstGeom prst="rect">
            <a:avLst/>
          </a:prstGeom>
          <a:noFill/>
          <a:ln>
            <a:noFill/>
          </a:ln>
        </p:spPr>
      </p:pic>
    </p:spTree>
    <p:extLst>
      <p:ext uri="{BB962C8B-B14F-4D97-AF65-F5344CB8AC3E}">
        <p14:creationId xmlns:p14="http://schemas.microsoft.com/office/powerpoint/2010/main" val="16186631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74680"/>
            <a:ext cx="8229240" cy="705600"/>
          </a:xfrm>
        </p:spPr>
        <p:txBody>
          <a:bodyPr>
            <a:normAutofit/>
          </a:bodyPr>
          <a:lstStyle/>
          <a:p>
            <a:pPr lvl="0"/>
            <a:r>
              <a:rPr lang="en-US" b="1"/>
              <a:t>Camera Movements (5)</a:t>
            </a:r>
          </a:p>
        </p:txBody>
      </p:sp>
      <p:sp>
        <p:nvSpPr>
          <p:cNvPr id="3" name="Content Placeholder 2"/>
          <p:cNvSpPr txBox="1">
            <a:spLocks noGrp="1"/>
          </p:cNvSpPr>
          <p:nvPr>
            <p:ph type="body" idx="4294967295"/>
          </p:nvPr>
        </p:nvSpPr>
        <p:spPr>
          <a:xfrm>
            <a:off x="457200" y="980640"/>
            <a:ext cx="8686440" cy="2808000"/>
          </a:xfrm>
        </p:spPr>
        <p:txBody>
          <a:bodyPr>
            <a:normAutofit/>
          </a:bodyPr>
          <a:lstStyle/>
          <a:p>
            <a:pPr lvl="0">
              <a:buNone/>
            </a:pPr>
            <a:r>
              <a:rPr lang="en-US" b="1"/>
              <a:t>7- Zoom </a:t>
            </a:r>
            <a:r>
              <a:rPr lang="en-US"/>
              <a:t>A zoom is different from the other camera moves because you are not physically moving the camera, but rather moving the lens to create movement in the frame.</a:t>
            </a:r>
          </a:p>
        </p:txBody>
      </p:sp>
      <p:pic>
        <p:nvPicPr>
          <p:cNvPr id="4" name="Picture 2"/>
          <p:cNvPicPr>
            <a:picLocks noChangeAspect="1"/>
          </p:cNvPicPr>
          <p:nvPr/>
        </p:nvPicPr>
        <p:blipFill>
          <a:blip r:embed="rId3">
            <a:lum bright="-50000"/>
            <a:alphaModFix/>
          </a:blip>
          <a:srcRect/>
          <a:stretch>
            <a:fillRect/>
          </a:stretch>
        </p:blipFill>
        <p:spPr>
          <a:xfrm>
            <a:off x="1115640" y="3510720"/>
            <a:ext cx="7200360" cy="2709000"/>
          </a:xfrm>
          <a:prstGeom prst="rect">
            <a:avLst/>
          </a:prstGeom>
          <a:noFill/>
          <a:ln>
            <a:noFill/>
          </a:ln>
        </p:spPr>
      </p:pic>
    </p:spTree>
    <p:extLst>
      <p:ext uri="{BB962C8B-B14F-4D97-AF65-F5344CB8AC3E}">
        <p14:creationId xmlns:p14="http://schemas.microsoft.com/office/powerpoint/2010/main" val="26878033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74680"/>
            <a:ext cx="8229240" cy="705600"/>
          </a:xfrm>
        </p:spPr>
        <p:txBody>
          <a:bodyPr>
            <a:normAutofit/>
          </a:bodyPr>
          <a:lstStyle/>
          <a:p>
            <a:pPr lvl="0"/>
            <a:r>
              <a:rPr lang="en-US" b="1"/>
              <a:t>Camera Movements (5)</a:t>
            </a:r>
          </a:p>
        </p:txBody>
      </p:sp>
      <p:sp>
        <p:nvSpPr>
          <p:cNvPr id="3" name="Content Placeholder 2"/>
          <p:cNvSpPr txBox="1">
            <a:spLocks noGrp="1"/>
          </p:cNvSpPr>
          <p:nvPr>
            <p:ph type="body" idx="4294967295"/>
          </p:nvPr>
        </p:nvSpPr>
        <p:spPr>
          <a:xfrm>
            <a:off x="457200" y="980640"/>
            <a:ext cx="8686440" cy="2808000"/>
          </a:xfrm>
        </p:spPr>
        <p:txBody>
          <a:bodyPr>
            <a:normAutofit fontScale="92500" lnSpcReduction="20000"/>
          </a:bodyPr>
          <a:lstStyle/>
          <a:p>
            <a:pPr lvl="0">
              <a:buNone/>
            </a:pPr>
            <a:r>
              <a:rPr lang="en-US" b="1"/>
              <a:t>8-Handheld </a:t>
            </a:r>
            <a:r>
              <a:rPr lang="en-US"/>
              <a:t>A handheld movement (Figure 4.47) entails holding the camera and moving freely in any direction to follow the action. This movement is good for horror or action films because it allows the viewers to feel as if they are actually immersed in the action.</a:t>
            </a:r>
          </a:p>
          <a:p>
            <a:pPr lvl="0">
              <a:buNone/>
            </a:pPr>
            <a:r>
              <a:rPr lang="en-US"/>
              <a:t>But handheld Movement must be used wisely; overuse can be jarring to the audience. (Example Cloverfield movie).</a:t>
            </a:r>
          </a:p>
        </p:txBody>
      </p:sp>
      <p:pic>
        <p:nvPicPr>
          <p:cNvPr id="4" name="Picture 2"/>
          <p:cNvPicPr>
            <a:picLocks noChangeAspect="1"/>
          </p:cNvPicPr>
          <p:nvPr/>
        </p:nvPicPr>
        <p:blipFill>
          <a:blip r:embed="rId3">
            <a:lum bright="-50000"/>
            <a:alphaModFix/>
          </a:blip>
          <a:srcRect/>
          <a:stretch>
            <a:fillRect/>
          </a:stretch>
        </p:blipFill>
        <p:spPr>
          <a:xfrm>
            <a:off x="2843640" y="3717000"/>
            <a:ext cx="3456000" cy="2320560"/>
          </a:xfrm>
          <a:prstGeom prst="rect">
            <a:avLst/>
          </a:prstGeom>
          <a:noFill/>
          <a:ln>
            <a:noFill/>
          </a:ln>
        </p:spPr>
      </p:pic>
    </p:spTree>
    <p:extLst>
      <p:ext uri="{BB962C8B-B14F-4D97-AF65-F5344CB8AC3E}">
        <p14:creationId xmlns:p14="http://schemas.microsoft.com/office/powerpoint/2010/main" val="21964208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57200" y="274680"/>
            <a:ext cx="8229240" cy="705600"/>
          </a:xfrm>
        </p:spPr>
        <p:txBody>
          <a:bodyPr>
            <a:normAutofit/>
          </a:bodyPr>
          <a:lstStyle/>
          <a:p>
            <a:pPr lvl="0"/>
            <a:r>
              <a:rPr lang="en-US" b="1"/>
              <a:t>Camera Movements (6)</a:t>
            </a:r>
          </a:p>
        </p:txBody>
      </p:sp>
      <p:sp>
        <p:nvSpPr>
          <p:cNvPr id="3" name="Content Placeholder 2"/>
          <p:cNvSpPr txBox="1">
            <a:spLocks noGrp="1"/>
          </p:cNvSpPr>
          <p:nvPr>
            <p:ph type="body" idx="4294967295"/>
          </p:nvPr>
        </p:nvSpPr>
        <p:spPr>
          <a:xfrm>
            <a:off x="457200" y="980640"/>
            <a:ext cx="8686440" cy="2808000"/>
          </a:xfrm>
        </p:spPr>
        <p:txBody>
          <a:bodyPr>
            <a:normAutofit lnSpcReduction="10000"/>
          </a:bodyPr>
          <a:lstStyle/>
          <a:p>
            <a:pPr lvl="0">
              <a:buNone/>
            </a:pPr>
            <a:r>
              <a:rPr lang="en-US" b="1"/>
              <a:t>9-Rack Focus </a:t>
            </a:r>
            <a:r>
              <a:rPr lang="en-US"/>
              <a:t>This involves changing the focus of the camera to push an object that is out of focus into focus, or vice versa. Figure 4.48 shows an example. In the 3D animation world, rack focus can be accomplished in the software’s 3D camera but is typically achieved in the postproduction stage with compositing software.</a:t>
            </a:r>
          </a:p>
        </p:txBody>
      </p:sp>
      <p:pic>
        <p:nvPicPr>
          <p:cNvPr id="4" name="Picture 2"/>
          <p:cNvPicPr>
            <a:picLocks noChangeAspect="1"/>
          </p:cNvPicPr>
          <p:nvPr/>
        </p:nvPicPr>
        <p:blipFill>
          <a:blip r:embed="rId3">
            <a:lum bright="-50000"/>
            <a:alphaModFix/>
          </a:blip>
          <a:srcRect/>
          <a:stretch>
            <a:fillRect/>
          </a:stretch>
        </p:blipFill>
        <p:spPr>
          <a:xfrm>
            <a:off x="1331640" y="3789000"/>
            <a:ext cx="6861240" cy="2793960"/>
          </a:xfrm>
          <a:prstGeom prst="rect">
            <a:avLst/>
          </a:prstGeom>
          <a:noFill/>
          <a:ln>
            <a:noFill/>
          </a:ln>
        </p:spPr>
      </p:pic>
    </p:spTree>
    <p:extLst>
      <p:ext uri="{BB962C8B-B14F-4D97-AF65-F5344CB8AC3E}">
        <p14:creationId xmlns:p14="http://schemas.microsoft.com/office/powerpoint/2010/main" val="28542442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References </a:t>
            </a:r>
            <a:endParaRPr lang="en-US" sz="4400" b="0" strike="noStrike" spc="-1">
              <a:latin typeface="Arial"/>
            </a:endParaRPr>
          </a:p>
        </p:txBody>
      </p:sp>
      <p:sp>
        <p:nvSpPr>
          <p:cNvPr id="335" name="CustomShape 2"/>
          <p:cNvSpPr/>
          <p:nvPr/>
        </p:nvSpPr>
        <p:spPr>
          <a:xfrm>
            <a:off x="457200" y="1600200"/>
            <a:ext cx="822852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9500" lnSpcReduction="20000"/>
          </a:bodyPr>
          <a:lstStyle/>
          <a:p>
            <a:pPr marL="343080" indent="-342000">
              <a:lnSpc>
                <a:spcPct val="100000"/>
              </a:lnSpc>
              <a:spcBef>
                <a:spcPts val="641"/>
              </a:spcBef>
              <a:buClr>
                <a:srgbClr val="000000"/>
              </a:buClr>
              <a:buFont typeface="Symbol"/>
              <a:buChar char=""/>
            </a:pPr>
            <a:r>
              <a:rPr lang="en-US" sz="3200" b="0" u="sng" strike="noStrike" spc="-1">
                <a:solidFill>
                  <a:srgbClr val="009999"/>
                </a:solidFill>
                <a:uFillTx/>
                <a:latin typeface="Arial"/>
                <a:ea typeface="DejaVu Sans"/>
                <a:hlinkClick r:id="rId2"/>
              </a:rPr>
              <a:t>www.roguebasin.com/index.php?title=Dungeon-Building_Algorithm</a:t>
            </a:r>
            <a:b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3"/>
              </a:rPr>
              <a:t>www.roguebasin.com/index.php?title=Java_Example_of_Dungeon-Building_Algorithm</a:t>
            </a:r>
            <a:b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4"/>
              </a:rPr>
              <a:t>openprocessing.org/visuals/?visualID=18822</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5"/>
              </a:rPr>
              <a:t>www.roguebasin.com/index.php?title=Basic_BSP_Dungeon_generation</a:t>
            </a:r>
            <a:b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6"/>
              </a:rPr>
              <a:t>stackoverflow.com/questions/4997642/simple-example-of-bsp-dungeon-generation</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7"/>
              </a:rPr>
              <a:t>pcg.wikidot.com/pcg-algorithm:dungeon-generation</a:t>
            </a:r>
            <a:b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8"/>
              </a:rPr>
              <a:t>donjon.bin.sh/dungeon/about/</a:t>
            </a:r>
            <a:br/>
            <a:r>
              <a:rPr lang="en-US" sz="3200" b="0" strike="noStrike" spc="-1">
                <a:solidFill>
                  <a:srgbClr val="000000"/>
                </a:solidFill>
                <a:latin typeface="Arial"/>
                <a:ea typeface="DejaVu Sans"/>
              </a:rPr>
              <a:t>- </a:t>
            </a:r>
            <a:r>
              <a:rPr lang="en-US" sz="3200" b="0" u="sng" strike="noStrike" spc="-1">
                <a:solidFill>
                  <a:srgbClr val="009999"/>
                </a:solidFill>
                <a:uFillTx/>
                <a:latin typeface="Arial"/>
                <a:ea typeface="DejaVu Sans"/>
                <a:hlinkClick r:id="rId9"/>
              </a:rPr>
              <a:t>www.policyalmanac.org/games/aStarTutorial.htm</a:t>
            </a:r>
            <a:endParaRPr lang="en-US" sz="3200" b="0" strike="noStrike" spc="-1">
              <a:latin typeface="Arial"/>
            </a:endParaRPr>
          </a:p>
        </p:txBody>
      </p:sp>
    </p:spTree>
    <p:extLst>
      <p:ext uri="{BB962C8B-B14F-4D97-AF65-F5344CB8AC3E}">
        <p14:creationId xmlns:p14="http://schemas.microsoft.com/office/powerpoint/2010/main" val="2093210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0" strike="noStrike" spc="-1">
                <a:solidFill>
                  <a:srgbClr val="000000"/>
                </a:solidFill>
                <a:latin typeface="Calibri"/>
                <a:ea typeface="DejaVu Sans"/>
              </a:rPr>
              <a:t>Example 1: Dot Product</a:t>
            </a:r>
            <a:endParaRPr lang="en-US" sz="4400" b="0" strike="noStrike" spc="-1">
              <a:latin typeface="Arial"/>
            </a:endParaRPr>
          </a:p>
        </p:txBody>
      </p:sp>
      <p:sp>
        <p:nvSpPr>
          <p:cNvPr id="227" name="CustomShape 2"/>
          <p:cNvSpPr/>
          <p:nvPr/>
        </p:nvSpPr>
        <p:spPr>
          <a:xfrm>
            <a:off x="457200" y="980640"/>
            <a:ext cx="8228520" cy="295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00"/>
              </a:spcBef>
              <a:buClr>
                <a:srgbClr val="000000"/>
              </a:buClr>
              <a:buFont typeface="Arial"/>
              <a:buChar char="•"/>
            </a:pPr>
            <a:r>
              <a:rPr lang="en-US" sz="2000" b="0" strike="noStrike" spc="-1">
                <a:solidFill>
                  <a:srgbClr val="000000"/>
                </a:solidFill>
                <a:latin typeface="Calibri"/>
                <a:ea typeface="DejaVu Sans"/>
              </a:rPr>
              <a:t>Example 1: </a:t>
            </a:r>
            <a:endParaRPr lang="en-US" sz="2000" b="0" strike="noStrike" spc="-1">
              <a:latin typeface="Arial"/>
            </a:endParaRPr>
          </a:p>
          <a:p>
            <a:pPr marL="914400" lvl="1" indent="-456120">
              <a:lnSpc>
                <a:spcPct val="100000"/>
              </a:lnSpc>
              <a:spcBef>
                <a:spcPts val="400"/>
              </a:spcBef>
              <a:buClr>
                <a:srgbClr val="000000"/>
              </a:buClr>
              <a:buFont typeface="StarSymbol"/>
              <a:buAutoNum type="arabicPeriod"/>
            </a:pPr>
            <a:r>
              <a:rPr lang="en-US" sz="2000" b="0" strike="noStrike" spc="-1">
                <a:solidFill>
                  <a:srgbClr val="000000"/>
                </a:solidFill>
                <a:latin typeface="Calibri"/>
                <a:ea typeface="DejaVu Sans"/>
              </a:rPr>
              <a:t>Here, we can see that when the vectors are pointing the </a:t>
            </a:r>
            <a:r>
              <a:rPr lang="en-US" sz="2000" b="1" strike="noStrike" spc="-1">
                <a:solidFill>
                  <a:srgbClr val="000000"/>
                </a:solidFill>
                <a:latin typeface="Calibri"/>
                <a:ea typeface="DejaVu Sans"/>
              </a:rPr>
              <a:t>same direction </a:t>
            </a:r>
            <a:r>
              <a:rPr lang="en-US" sz="2000" b="0" strike="noStrike" spc="-1">
                <a:solidFill>
                  <a:srgbClr val="000000"/>
                </a:solidFill>
                <a:latin typeface="Calibri"/>
                <a:ea typeface="DejaVu Sans"/>
              </a:rPr>
              <a:t>, the dot product is </a:t>
            </a:r>
            <a:r>
              <a:rPr lang="en-US" sz="2000" b="1" strike="noStrike" spc="-1">
                <a:solidFill>
                  <a:srgbClr val="000000"/>
                </a:solidFill>
                <a:latin typeface="Calibri"/>
                <a:ea typeface="DejaVu Sans"/>
              </a:rPr>
              <a:t>positive</a:t>
            </a:r>
            <a:r>
              <a:rPr lang="en-US" sz="2000" b="0" strike="noStrike" spc="-1">
                <a:solidFill>
                  <a:srgbClr val="000000"/>
                </a:solidFill>
                <a:latin typeface="Calibri"/>
                <a:ea typeface="DejaVu Sans"/>
              </a:rPr>
              <a:t>. </a:t>
            </a:r>
            <a:endParaRPr lang="en-US" sz="2000" b="0" strike="noStrike" spc="-1">
              <a:latin typeface="Arial"/>
            </a:endParaRPr>
          </a:p>
          <a:p>
            <a:pPr marL="914400" lvl="1" indent="-456120">
              <a:lnSpc>
                <a:spcPct val="100000"/>
              </a:lnSpc>
              <a:spcBef>
                <a:spcPts val="400"/>
              </a:spcBef>
              <a:buClr>
                <a:srgbClr val="000000"/>
              </a:buClr>
              <a:buFont typeface="StarSymbol"/>
              <a:buAutoNum type="arabicPeriod"/>
            </a:pPr>
            <a:r>
              <a:rPr lang="en-US" sz="2000" b="0" strike="noStrike" spc="-1">
                <a:solidFill>
                  <a:srgbClr val="000000"/>
                </a:solidFill>
                <a:latin typeface="Calibri"/>
                <a:ea typeface="DejaVu Sans"/>
              </a:rPr>
              <a:t> When they are </a:t>
            </a:r>
            <a:r>
              <a:rPr lang="en-US" sz="2000" b="1" strike="noStrike" spc="-1">
                <a:solidFill>
                  <a:srgbClr val="000000"/>
                </a:solidFill>
                <a:latin typeface="Calibri"/>
                <a:ea typeface="DejaVu Sans"/>
              </a:rPr>
              <a:t>perpendicular </a:t>
            </a:r>
            <a:r>
              <a:rPr lang="en-US" sz="2000" b="0" strike="noStrike" spc="-1">
                <a:solidFill>
                  <a:srgbClr val="000000"/>
                </a:solidFill>
                <a:latin typeface="Calibri"/>
                <a:ea typeface="DejaVu Sans"/>
              </a:rPr>
              <a:t>, the dot product is </a:t>
            </a:r>
            <a:r>
              <a:rPr lang="en-US" sz="2000" b="1" strike="noStrike" spc="-1">
                <a:solidFill>
                  <a:srgbClr val="000000"/>
                </a:solidFill>
                <a:latin typeface="Calibri"/>
                <a:ea typeface="DejaVu Sans"/>
              </a:rPr>
              <a:t>zero</a:t>
            </a:r>
            <a:r>
              <a:rPr lang="en-US" sz="2000" b="0" strike="noStrike" spc="-1">
                <a:solidFill>
                  <a:srgbClr val="000000"/>
                </a:solidFill>
                <a:latin typeface="Calibri"/>
                <a:ea typeface="DejaVu Sans"/>
              </a:rPr>
              <a:t>, </a:t>
            </a:r>
            <a:br/>
            <a:r>
              <a:rPr lang="en-US" sz="2000" b="0" strike="noStrike" spc="-1">
                <a:solidFill>
                  <a:srgbClr val="000000"/>
                </a:solidFill>
                <a:latin typeface="Calibri"/>
                <a:ea typeface="DejaVu Sans"/>
              </a:rPr>
              <a:t>متعامدان</a:t>
            </a:r>
            <a:endParaRPr lang="en-US" sz="2000" b="0" strike="noStrike" spc="-1">
              <a:latin typeface="Arial"/>
            </a:endParaRPr>
          </a:p>
          <a:p>
            <a:pPr marL="914400" lvl="1" indent="-456120">
              <a:lnSpc>
                <a:spcPct val="100000"/>
              </a:lnSpc>
              <a:spcBef>
                <a:spcPts val="400"/>
              </a:spcBef>
              <a:buClr>
                <a:srgbClr val="000000"/>
              </a:buClr>
              <a:buFont typeface="StarSymbol"/>
              <a:buAutoNum type="arabicPeriod"/>
            </a:pPr>
            <a:r>
              <a:rPr lang="en-US" sz="2000" b="0" strike="noStrike" spc="-1">
                <a:solidFill>
                  <a:srgbClr val="000000"/>
                </a:solidFill>
                <a:latin typeface="Calibri"/>
                <a:ea typeface="DejaVu Sans"/>
              </a:rPr>
              <a:t>and when they point in </a:t>
            </a:r>
            <a:r>
              <a:rPr lang="en-US" sz="2000" b="1" strike="noStrike" spc="-1">
                <a:solidFill>
                  <a:srgbClr val="000000"/>
                </a:solidFill>
                <a:latin typeface="Calibri"/>
                <a:ea typeface="DejaVu Sans"/>
              </a:rPr>
              <a:t>opposite directions </a:t>
            </a:r>
            <a:r>
              <a:rPr lang="en-US" sz="2000" b="0" strike="noStrike" spc="-1">
                <a:solidFill>
                  <a:srgbClr val="000000"/>
                </a:solidFill>
                <a:latin typeface="Calibri"/>
                <a:ea typeface="DejaVu Sans"/>
              </a:rPr>
              <a:t>, it is </a:t>
            </a:r>
            <a:r>
              <a:rPr lang="en-US" sz="2000" b="1" strike="noStrike" spc="-1">
                <a:solidFill>
                  <a:srgbClr val="000000"/>
                </a:solidFill>
                <a:latin typeface="Calibri"/>
                <a:ea typeface="DejaVu Sans"/>
              </a:rPr>
              <a:t>negative</a:t>
            </a:r>
            <a:r>
              <a:rPr lang="en-US" sz="2000" b="0" strike="noStrike" spc="-1">
                <a:solidFill>
                  <a:srgbClr val="000000"/>
                </a:solidFill>
                <a:latin typeface="Calibri"/>
                <a:ea typeface="DejaVu Sans"/>
              </a:rPr>
              <a:t>.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alibri"/>
                <a:ea typeface="DejaVu Sans"/>
              </a:rPr>
              <a:t>Basically, it is proportional to how much the vectors are pointing in the same direction. This is a small taste of the power of the dot product, and it's already pretty useful!</a:t>
            </a:r>
            <a:br/>
            <a:endParaRPr lang="en-US" sz="2000" b="0" strike="noStrike" spc="-1">
              <a:latin typeface="Arial"/>
            </a:endParaRPr>
          </a:p>
          <a:p>
            <a:pPr marL="457200">
              <a:lnSpc>
                <a:spcPct val="100000"/>
              </a:lnSpc>
              <a:spcBef>
                <a:spcPts val="400"/>
              </a:spcBef>
            </a:pPr>
            <a:endParaRPr lang="en-US" sz="2000" b="0" strike="noStrike" spc="-1">
              <a:latin typeface="Arial"/>
            </a:endParaRPr>
          </a:p>
        </p:txBody>
      </p:sp>
      <p:pic>
        <p:nvPicPr>
          <p:cNvPr id="228" name="Picture 2" descr="Dot products"/>
          <p:cNvPicPr/>
          <p:nvPr/>
        </p:nvPicPr>
        <p:blipFill>
          <a:blip r:embed="rId2"/>
          <a:stretch/>
        </p:blipFill>
        <p:spPr>
          <a:xfrm>
            <a:off x="1979640" y="4663440"/>
            <a:ext cx="4951800" cy="2097360"/>
          </a:xfrm>
          <a:prstGeom prst="rect">
            <a:avLst/>
          </a:prstGeom>
          <a:ln>
            <a:noFill/>
          </a:ln>
        </p:spPr>
      </p:pic>
    </p:spTree>
    <p:extLst>
      <p:ext uri="{BB962C8B-B14F-4D97-AF65-F5344CB8AC3E}">
        <p14:creationId xmlns:p14="http://schemas.microsoft.com/office/powerpoint/2010/main" val="415534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0" strike="noStrike" spc="-1">
                <a:solidFill>
                  <a:srgbClr val="000000"/>
                </a:solidFill>
                <a:latin typeface="Calibri"/>
                <a:ea typeface="DejaVu Sans"/>
              </a:rPr>
              <a:t>Example 2: Dot Product</a:t>
            </a:r>
            <a:endParaRPr lang="en-US" sz="4400" b="0" strike="noStrike" spc="-1">
              <a:latin typeface="Arial"/>
            </a:endParaRPr>
          </a:p>
        </p:txBody>
      </p:sp>
      <p:sp>
        <p:nvSpPr>
          <p:cNvPr id="230" name="CustomShape 2"/>
          <p:cNvSpPr/>
          <p:nvPr/>
        </p:nvSpPr>
        <p:spPr>
          <a:xfrm>
            <a:off x="457200" y="980640"/>
            <a:ext cx="8228520" cy="374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Example 2 : Let's say we have a guard at position G (1,3) facing in the direction D (1,1), with a 180 field of view. We have a hero sneaking by at position H (3,2). Is he in the guard's field of view?</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 We can find out by checking the sign of the dotproduct of D and V (the vector from the guard to the hero). This gives us: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alibri"/>
                <a:ea typeface="DejaVu Sans"/>
              </a:rPr>
              <a:t>           V = H-G = (3,2)-(1,3) = (3-1,2-3) = (2,-1)</a:t>
            </a:r>
            <a:br/>
            <a:r>
              <a:rPr lang="en-US" sz="2800" b="0" strike="noStrike" spc="-1">
                <a:solidFill>
                  <a:srgbClr val="000000"/>
                </a:solidFill>
                <a:latin typeface="Calibri"/>
                <a:ea typeface="DejaVu Sans"/>
              </a:rPr>
              <a:t>            D•V = (1,1)•(2,-1) = 1*2+1*-1 = 2-1 = 1</a:t>
            </a:r>
            <a:endParaRPr lang="en-US" sz="28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Since 1 is </a:t>
            </a:r>
            <a:r>
              <a:rPr lang="en-US" sz="3200" b="1" strike="noStrike" spc="-1">
                <a:solidFill>
                  <a:srgbClr val="000000"/>
                </a:solidFill>
                <a:latin typeface="Calibri"/>
                <a:ea typeface="DejaVu Sans"/>
              </a:rPr>
              <a:t>positive</a:t>
            </a:r>
            <a:r>
              <a:rPr lang="en-US" sz="3200" b="0" strike="noStrike" spc="-1">
                <a:solidFill>
                  <a:srgbClr val="000000"/>
                </a:solidFill>
                <a:latin typeface="Calibri"/>
                <a:ea typeface="DejaVu Sans"/>
              </a:rPr>
              <a:t>, the hero is in the guard's field of view!</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231" name="Picture 2" descr="Sneaking"/>
          <p:cNvPicPr/>
          <p:nvPr/>
        </p:nvPicPr>
        <p:blipFill>
          <a:blip r:embed="rId2"/>
          <a:stretch/>
        </p:blipFill>
        <p:spPr>
          <a:xfrm>
            <a:off x="1835640" y="4437000"/>
            <a:ext cx="4951800" cy="2248200"/>
          </a:xfrm>
          <a:prstGeom prst="rect">
            <a:avLst/>
          </a:prstGeom>
          <a:ln>
            <a:noFill/>
          </a:ln>
        </p:spPr>
      </p:pic>
    </p:spTree>
    <p:extLst>
      <p:ext uri="{BB962C8B-B14F-4D97-AF65-F5344CB8AC3E}">
        <p14:creationId xmlns:p14="http://schemas.microsoft.com/office/powerpoint/2010/main" val="162269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0" strike="noStrike" spc="-1">
                <a:solidFill>
                  <a:srgbClr val="000000"/>
                </a:solidFill>
                <a:latin typeface="Calibri"/>
                <a:ea typeface="DejaVu Sans"/>
              </a:rPr>
              <a:t>Using Dot Product to get angle</a:t>
            </a:r>
            <a:endParaRPr lang="en-US" sz="3600" b="0" strike="noStrike" spc="-1">
              <a:latin typeface="Arial"/>
            </a:endParaRPr>
          </a:p>
        </p:txBody>
      </p:sp>
      <p:sp>
        <p:nvSpPr>
          <p:cNvPr id="233" name="CustomShape 2"/>
          <p:cNvSpPr/>
          <p:nvPr/>
        </p:nvSpPr>
        <p:spPr>
          <a:xfrm>
            <a:off x="457200" y="980640"/>
            <a:ext cx="8228520" cy="514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2500" lnSpcReduction="1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We know that the dot product is related to the extent to which the vectors are pointing in the same direction, but what is the exact relation? It turns out that the exact equation for the dot product is:</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AB = |A||B|cosθ</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Where θ (pronounced "theta") is the angle between A and B. This allows us to solve for θ if we want to find out the angle:</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θ = acos([AB]/[|A||B|]).</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As I mentioned before, normalizing vectors makes our life easier! If A and B are normalized, then the equation is simply:</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θ = acos(AB)</a:t>
            </a: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3015447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3600" b="0" strike="noStrike" spc="-1">
                <a:solidFill>
                  <a:srgbClr val="000000"/>
                </a:solidFill>
                <a:latin typeface="Calibri"/>
                <a:ea typeface="DejaVu Sans"/>
              </a:rPr>
              <a:t>Example 3: Using Dot Product to Get Angle</a:t>
            </a:r>
            <a:endParaRPr lang="en-US" sz="3600" b="0" strike="noStrike" spc="-1">
              <a:latin typeface="Arial"/>
            </a:endParaRPr>
          </a:p>
        </p:txBody>
      </p:sp>
      <p:sp>
        <p:nvSpPr>
          <p:cNvPr id="235" name="CustomShape 2"/>
          <p:cNvSpPr/>
          <p:nvPr/>
        </p:nvSpPr>
        <p:spPr>
          <a:xfrm>
            <a:off x="457200" y="980640"/>
            <a:ext cx="8228520" cy="381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Let's revisit the guard scenario above, </a:t>
            </a:r>
            <a:r>
              <a:rPr lang="en-US" sz="3200" b="1" u="sng" strike="noStrike" spc="-1">
                <a:solidFill>
                  <a:srgbClr val="000000"/>
                </a:solidFill>
                <a:uFillTx/>
                <a:latin typeface="Calibri"/>
                <a:ea typeface="DejaVu Sans"/>
              </a:rPr>
              <a:t>except the guard's field of view is only 120</a:t>
            </a:r>
            <a:r>
              <a:rPr lang="en-US" sz="3200" b="0" strike="noStrike" spc="-1">
                <a:solidFill>
                  <a:srgbClr val="000000"/>
                </a:solidFill>
                <a:latin typeface="Calibri"/>
                <a:ea typeface="DejaVu Sans"/>
              </a:rPr>
              <a:t>. </a:t>
            </a:r>
            <a:endParaRPr lang="en-US" sz="32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First, we get the normalized vectors for the direction the guard is facing (D'), and the direction from the guard to the hero (V').</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 Then, we check the angle between them. If it is greater than 60 (half of the field of view), then the hero is not seen.</a:t>
            </a:r>
            <a:endParaRPr lang="en-US" sz="28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D' = D/|D| = (1,1)/sqrt(1</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+1</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 (1,1)/sqrt(2) = </a:t>
            </a:r>
            <a:r>
              <a:rPr lang="en-US" sz="3200" b="1" strike="noStrike" spc="-1">
                <a:solidFill>
                  <a:srgbClr val="000000"/>
                </a:solidFill>
                <a:latin typeface="Calibri"/>
                <a:ea typeface="DejaVu Sans"/>
              </a:rPr>
              <a:t>(0.71,0.71)</a:t>
            </a:r>
            <a:br/>
            <a:r>
              <a:rPr lang="en-US" sz="3200" b="0" strike="noStrike" spc="-1">
                <a:solidFill>
                  <a:srgbClr val="000000"/>
                </a:solidFill>
                <a:latin typeface="Calibri"/>
                <a:ea typeface="DejaVu Sans"/>
              </a:rPr>
              <a:t>	V' = V/|V| = (2,-1)/sqrt(2</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+(-1)</a:t>
            </a:r>
            <a:r>
              <a:rPr lang="en-US" sz="3200" b="0" strike="noStrike" spc="-1" baseline="30000">
                <a:solidFill>
                  <a:srgbClr val="000000"/>
                </a:solidFill>
                <a:latin typeface="Calibri"/>
                <a:ea typeface="DejaVu Sans"/>
              </a:rPr>
              <a:t>2</a:t>
            </a:r>
            <a:r>
              <a:rPr lang="en-US" sz="3200" b="0" strike="noStrike" spc="-1">
                <a:solidFill>
                  <a:srgbClr val="000000"/>
                </a:solidFill>
                <a:latin typeface="Calibri"/>
                <a:ea typeface="DejaVu Sans"/>
              </a:rPr>
              <a:t>) = (2,-1)/sqrt(5) </a:t>
            </a:r>
            <a:r>
              <a:rPr lang="en-US" sz="3200" b="1" strike="noStrike" spc="-1">
                <a:solidFill>
                  <a:srgbClr val="000000"/>
                </a:solidFill>
                <a:latin typeface="Calibri"/>
                <a:ea typeface="DejaVu Sans"/>
              </a:rPr>
              <a:t>= (0.89,-0.45)</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a:t>
            </a:r>
            <a:r>
              <a:rPr lang="en-US" sz="2900" b="0" strike="noStrike" spc="-1">
                <a:solidFill>
                  <a:srgbClr val="000000"/>
                </a:solidFill>
                <a:latin typeface="Calibri"/>
                <a:ea typeface="DejaVu Sans"/>
              </a:rPr>
              <a:t>θ = acos(D'V') = acos(0.71*0.89 + 0.71*(-0.45)) = acos(0.31) = </a:t>
            </a:r>
            <a:r>
              <a:rPr lang="en-US" sz="2900" b="1" strike="noStrike" spc="-1">
                <a:solidFill>
                  <a:srgbClr val="000000"/>
                </a:solidFill>
                <a:latin typeface="Calibri"/>
                <a:ea typeface="DejaVu Sans"/>
              </a:rPr>
              <a:t>72</a:t>
            </a:r>
            <a:endParaRPr lang="en-US" sz="2900" b="0" strike="noStrike" spc="-1">
              <a:latin typeface="Arial"/>
            </a:endParaRPr>
          </a:p>
          <a:p>
            <a:pPr>
              <a:lnSpc>
                <a:spcPct val="100000"/>
              </a:lnSpc>
              <a:spcBef>
                <a:spcPts val="641"/>
              </a:spcBef>
            </a:pPr>
            <a:endParaRPr lang="en-US" sz="29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The angle between the center of the guard's vision and the hero is 72, so the guard does not see him!</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236" name="Picture 2" descr="Sneaking"/>
          <p:cNvPicPr/>
          <p:nvPr/>
        </p:nvPicPr>
        <p:blipFill>
          <a:blip r:embed="rId2"/>
          <a:stretch/>
        </p:blipFill>
        <p:spPr>
          <a:xfrm>
            <a:off x="1115640" y="4797000"/>
            <a:ext cx="6665040" cy="1960200"/>
          </a:xfrm>
          <a:prstGeom prst="rect">
            <a:avLst/>
          </a:prstGeom>
          <a:ln>
            <a:noFill/>
          </a:ln>
        </p:spPr>
      </p:pic>
    </p:spTree>
    <p:extLst>
      <p:ext uri="{BB962C8B-B14F-4D97-AF65-F5344CB8AC3E}">
        <p14:creationId xmlns:p14="http://schemas.microsoft.com/office/powerpoint/2010/main" val="132319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1" strike="noStrike" spc="-1">
                <a:solidFill>
                  <a:srgbClr val="000000"/>
                </a:solidFill>
                <a:latin typeface="Calibri"/>
                <a:ea typeface="DejaVu Sans"/>
              </a:rPr>
              <a:t>Cross Product (special 2d case)</a:t>
            </a:r>
            <a:endParaRPr lang="en-US" sz="4400" b="0" strike="noStrike" spc="-1">
              <a:latin typeface="Arial"/>
            </a:endParaRPr>
          </a:p>
        </p:txBody>
      </p:sp>
      <p:sp>
        <p:nvSpPr>
          <p:cNvPr id="238" name="CustomShape 2"/>
          <p:cNvSpPr/>
          <p:nvPr/>
        </p:nvSpPr>
        <p:spPr>
          <a:xfrm>
            <a:off x="457200" y="980640"/>
            <a:ext cx="8228520" cy="33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2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Let's say you have a boat that has cannons that fire to the left and right. Given that the boat is facing along the direction vector (2,1), in which directions do the cannons fire?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This is easy in 2D: </a:t>
            </a:r>
            <a:endParaRPr lang="en-US" sz="32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to rotate 90 degrees </a:t>
            </a:r>
            <a:r>
              <a:rPr lang="en-US" sz="2800" b="1" strike="noStrike" spc="-1">
                <a:solidFill>
                  <a:srgbClr val="000000"/>
                </a:solidFill>
                <a:latin typeface="Calibri"/>
                <a:ea typeface="DejaVu Sans"/>
              </a:rPr>
              <a:t>clockwise</a:t>
            </a:r>
            <a:r>
              <a:rPr lang="en-US" sz="2800" b="0" strike="noStrike" spc="-1">
                <a:solidFill>
                  <a:srgbClr val="000000"/>
                </a:solidFill>
                <a:latin typeface="Calibri"/>
                <a:ea typeface="DejaVu Sans"/>
              </a:rPr>
              <a:t> </a:t>
            </a:r>
            <a:r>
              <a:rPr lang="en-US" sz="2800" b="0" strike="noStrike" spc="-1">
                <a:solidFill>
                  <a:srgbClr val="000000"/>
                </a:solidFill>
                <a:latin typeface="Amiri"/>
                <a:ea typeface="DejaVu Sans"/>
              </a:rPr>
              <a:t>مع عقارب   الساعة</a:t>
            </a:r>
            <a:r>
              <a:rPr lang="en-US" sz="2800" b="0" strike="noStrike" spc="-1">
                <a:solidFill>
                  <a:srgbClr val="000000"/>
                </a:solidFill>
                <a:latin typeface="Calibri"/>
                <a:ea typeface="DejaVu Sans"/>
              </a:rPr>
              <a:t>, just </a:t>
            </a:r>
            <a:r>
              <a:rPr lang="en-US" sz="2800" b="1" strike="noStrike" spc="-1">
                <a:solidFill>
                  <a:srgbClr val="000000"/>
                </a:solidFill>
                <a:latin typeface="Calibri"/>
                <a:ea typeface="DejaVu Sans"/>
              </a:rPr>
              <a:t>flip</a:t>
            </a:r>
            <a:r>
              <a:rPr lang="en-US" sz="2800" b="0" strike="noStrike" spc="-1">
                <a:solidFill>
                  <a:srgbClr val="000000"/>
                </a:solidFill>
                <a:latin typeface="Calibri"/>
                <a:ea typeface="DejaVu Sans"/>
              </a:rPr>
              <a:t> بدل the two vector components, and then switch the </a:t>
            </a:r>
            <a:r>
              <a:rPr lang="en-US" sz="2800" b="1" strike="noStrike" spc="-1">
                <a:solidFill>
                  <a:srgbClr val="000000"/>
                </a:solidFill>
                <a:latin typeface="Calibri"/>
                <a:ea typeface="DejaVu Sans"/>
              </a:rPr>
              <a:t>sign</a:t>
            </a:r>
            <a:r>
              <a:rPr lang="en-US" sz="2800" b="0" strike="noStrike" spc="-1">
                <a:solidFill>
                  <a:srgbClr val="000000"/>
                </a:solidFill>
                <a:latin typeface="Calibri"/>
                <a:ea typeface="DejaVu Sans"/>
              </a:rPr>
              <a:t> of the </a:t>
            </a:r>
            <a:r>
              <a:rPr lang="en-US" sz="2800" b="1" strike="noStrike" spc="-1">
                <a:solidFill>
                  <a:srgbClr val="000000"/>
                </a:solidFill>
                <a:latin typeface="Calibri"/>
                <a:ea typeface="DejaVu Sans"/>
              </a:rPr>
              <a:t>second</a:t>
            </a:r>
            <a:r>
              <a:rPr lang="en-US" sz="2800" b="0" strike="noStrike" spc="-1">
                <a:solidFill>
                  <a:srgbClr val="000000"/>
                </a:solidFill>
                <a:latin typeface="Calibri"/>
                <a:ea typeface="DejaVu Sans"/>
              </a:rPr>
              <a:t> component. (a,b) becomes (b,-a). So, if the boat is facing along (2,1), the </a:t>
            </a:r>
            <a:r>
              <a:rPr lang="en-US" sz="2800" b="1" strike="noStrike" spc="-1">
                <a:solidFill>
                  <a:srgbClr val="000000"/>
                </a:solidFill>
                <a:latin typeface="Calibri"/>
                <a:ea typeface="DejaVu Sans"/>
              </a:rPr>
              <a:t>right-facing</a:t>
            </a:r>
            <a:r>
              <a:rPr lang="en-US" sz="2800" b="0" strike="noStrike" spc="-1">
                <a:solidFill>
                  <a:srgbClr val="000000"/>
                </a:solidFill>
                <a:latin typeface="Calibri"/>
                <a:ea typeface="DejaVu Sans"/>
              </a:rPr>
              <a:t> cannons fire towards (1,-2).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The </a:t>
            </a:r>
            <a:r>
              <a:rPr lang="en-US" sz="2800" b="1" strike="noStrike" spc="-1">
                <a:solidFill>
                  <a:srgbClr val="000000"/>
                </a:solidFill>
                <a:latin typeface="Calibri"/>
                <a:ea typeface="DejaVu Sans"/>
              </a:rPr>
              <a:t>left-facing cannons </a:t>
            </a:r>
            <a:r>
              <a:rPr lang="en-US" sz="2800" b="0" strike="noStrike" spc="-1">
                <a:solidFill>
                  <a:srgbClr val="000000"/>
                </a:solidFill>
                <a:latin typeface="Calibri"/>
                <a:ea typeface="DejaVu Sans"/>
              </a:rPr>
              <a:t>fire in the opposite direction, so we </a:t>
            </a:r>
            <a:r>
              <a:rPr lang="en-US" sz="2800" b="1" strike="noStrike" spc="-1">
                <a:solidFill>
                  <a:srgbClr val="000000"/>
                </a:solidFill>
                <a:latin typeface="Calibri"/>
                <a:ea typeface="DejaVu Sans"/>
              </a:rPr>
              <a:t>flip</a:t>
            </a:r>
            <a:r>
              <a:rPr lang="en-US" sz="2800" b="0" strike="noStrike" spc="-1">
                <a:solidFill>
                  <a:srgbClr val="000000"/>
                </a:solidFill>
                <a:latin typeface="Calibri"/>
                <a:ea typeface="DejaVu Sans"/>
              </a:rPr>
              <a:t> </a:t>
            </a:r>
            <a:r>
              <a:rPr lang="en-US" sz="2800" b="1" strike="noStrike" spc="-1">
                <a:solidFill>
                  <a:srgbClr val="000000"/>
                </a:solidFill>
                <a:latin typeface="Calibri"/>
                <a:ea typeface="DejaVu Sans"/>
              </a:rPr>
              <a:t>both</a:t>
            </a:r>
            <a:r>
              <a:rPr lang="en-US" sz="2800" b="0" strike="noStrike" spc="-1">
                <a:solidFill>
                  <a:srgbClr val="000000"/>
                </a:solidFill>
                <a:latin typeface="Calibri"/>
                <a:ea typeface="DejaVu Sans"/>
              </a:rPr>
              <a:t> </a:t>
            </a:r>
            <a:r>
              <a:rPr lang="en-US" sz="2800" b="1" strike="noStrike" spc="-1">
                <a:solidFill>
                  <a:srgbClr val="000000"/>
                </a:solidFill>
                <a:latin typeface="Calibri"/>
                <a:ea typeface="DejaVu Sans"/>
              </a:rPr>
              <a:t>signs of right facing vector</a:t>
            </a:r>
            <a:r>
              <a:rPr lang="en-US" sz="2800" b="0" strike="noStrike" spc="-1">
                <a:solidFill>
                  <a:srgbClr val="000000"/>
                </a:solidFill>
                <a:latin typeface="Calibri"/>
                <a:ea typeface="DejaVu Sans"/>
              </a:rPr>
              <a:t> to get: (-1,2).</a:t>
            </a:r>
            <a:endParaRPr lang="en-US" sz="2800" b="0" strike="noStrike" spc="-1">
              <a:latin typeface="Arial"/>
            </a:endParaRPr>
          </a:p>
        </p:txBody>
      </p:sp>
      <p:pic>
        <p:nvPicPr>
          <p:cNvPr id="239" name="Picture 2" descr="Boat"/>
          <p:cNvPicPr/>
          <p:nvPr/>
        </p:nvPicPr>
        <p:blipFill>
          <a:blip r:embed="rId2"/>
          <a:stretch/>
        </p:blipFill>
        <p:spPr>
          <a:xfrm>
            <a:off x="2267640" y="4314240"/>
            <a:ext cx="4951800" cy="2522880"/>
          </a:xfrm>
          <a:prstGeom prst="rect">
            <a:avLst/>
          </a:prstGeom>
          <a:ln>
            <a:noFill/>
          </a:ln>
        </p:spPr>
      </p:pic>
    </p:spTree>
    <p:extLst>
      <p:ext uri="{BB962C8B-B14F-4D97-AF65-F5344CB8AC3E}">
        <p14:creationId xmlns:p14="http://schemas.microsoft.com/office/powerpoint/2010/main" val="159932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0" strike="noStrike" spc="-1">
                <a:solidFill>
                  <a:srgbClr val="000000"/>
                </a:solidFill>
                <a:latin typeface="Calibri"/>
                <a:ea typeface="DejaVu Sans"/>
              </a:rPr>
              <a:t>Cross Product-2</a:t>
            </a:r>
            <a:endParaRPr lang="en-US" sz="4400" b="0" strike="noStrike" spc="-1">
              <a:latin typeface="Arial"/>
            </a:endParaRPr>
          </a:p>
        </p:txBody>
      </p:sp>
      <p:sp>
        <p:nvSpPr>
          <p:cNvPr id="241" name="CustomShape 2"/>
          <p:cNvSpPr/>
          <p:nvPr/>
        </p:nvSpPr>
        <p:spPr>
          <a:xfrm>
            <a:off x="457200" y="980640"/>
            <a:ext cx="8228520" cy="273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5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So, what if we want to do this in </a:t>
            </a:r>
            <a:r>
              <a:rPr lang="en-US" sz="3200" b="1" strike="noStrike" spc="-1">
                <a:solidFill>
                  <a:srgbClr val="000000"/>
                </a:solidFill>
                <a:latin typeface="Calibri"/>
                <a:ea typeface="DejaVu Sans"/>
              </a:rPr>
              <a:t>3D</a:t>
            </a:r>
            <a:r>
              <a:rPr lang="en-US" sz="3200" b="0" strike="noStrike" spc="-1">
                <a:solidFill>
                  <a:srgbClr val="000000"/>
                </a:solidFill>
                <a:latin typeface="Calibri"/>
                <a:ea typeface="DejaVu Sans"/>
              </a:rPr>
              <a:t>?</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 Let's revisit our sailing ship. We have a vector for the direction of the mast M, going straight up (0,1,0), and the direction of the north-north-east wind W (1,0,2), and we want to find the direction the sail S should stick out in order to best catch the wind. The sail has to be perpendicular to the mast, and also perpendicular to the wind. To solve this, we can use the cross product: S = M x W.</a:t>
            </a:r>
            <a:endParaRPr lang="en-US" sz="3200" b="0" strike="noStrike" spc="-1">
              <a:latin typeface="Arial"/>
            </a:endParaRPr>
          </a:p>
        </p:txBody>
      </p:sp>
      <p:pic>
        <p:nvPicPr>
          <p:cNvPr id="242" name="Picture 2" descr="Boat"/>
          <p:cNvPicPr/>
          <p:nvPr/>
        </p:nvPicPr>
        <p:blipFill>
          <a:blip r:embed="rId2"/>
          <a:stretch/>
        </p:blipFill>
        <p:spPr>
          <a:xfrm>
            <a:off x="2267640" y="3848040"/>
            <a:ext cx="4951800" cy="3008880"/>
          </a:xfrm>
          <a:prstGeom prst="rect">
            <a:avLst/>
          </a:prstGeom>
          <a:ln>
            <a:noFill/>
          </a:ln>
        </p:spPr>
      </p:pic>
    </p:spTree>
    <p:extLst>
      <p:ext uri="{BB962C8B-B14F-4D97-AF65-F5344CB8AC3E}">
        <p14:creationId xmlns:p14="http://schemas.microsoft.com/office/powerpoint/2010/main" val="223549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1A6F5-84E0-4636-B64D-0DE17C14E6CD}"/>
              </a:ext>
            </a:extLst>
          </p:cNvPr>
          <p:cNvSpPr>
            <a:spLocks noGrp="1"/>
          </p:cNvSpPr>
          <p:nvPr>
            <p:ph type="ctrTitle"/>
          </p:nvPr>
        </p:nvSpPr>
        <p:spPr/>
        <p:txBody>
          <a:bodyPr>
            <a:normAutofit/>
          </a:bodyPr>
          <a:lstStyle/>
          <a:p>
            <a:r>
              <a:rPr lang="en-US" sz="3200" b="1" dirty="0">
                <a:solidFill>
                  <a:srgbClr val="000000"/>
                </a:solidFill>
                <a:latin typeface="Calibri" panose="020F0502020204030204" pitchFamily="34" charset="0"/>
              </a:rPr>
              <a:t>Chapter 06- Math and Animation for game Developers</a:t>
            </a:r>
            <a:endParaRPr lang="ar-EG" sz="8800" dirty="0"/>
          </a:p>
        </p:txBody>
      </p:sp>
      <p:sp>
        <p:nvSpPr>
          <p:cNvPr id="3" name="Subtitle 2">
            <a:extLst>
              <a:ext uri="{FF2B5EF4-FFF2-40B4-BE49-F238E27FC236}">
                <a16:creationId xmlns:a16="http://schemas.microsoft.com/office/drawing/2014/main" id="{00B3AF1B-5DE5-44CF-956B-B88F1244F1F6}"/>
              </a:ext>
            </a:extLst>
          </p:cNvPr>
          <p:cNvSpPr>
            <a:spLocks noGrp="1"/>
          </p:cNvSpPr>
          <p:nvPr>
            <p:ph type="subTitle" idx="1"/>
          </p:nvPr>
        </p:nvSpPr>
        <p:spPr/>
        <p:txBody>
          <a:bodyPr/>
          <a:lstStyle/>
          <a:p>
            <a:endParaRPr lang="ar-EG" dirty="0"/>
          </a:p>
        </p:txBody>
      </p:sp>
    </p:spTree>
    <p:extLst>
      <p:ext uri="{BB962C8B-B14F-4D97-AF65-F5344CB8AC3E}">
        <p14:creationId xmlns:p14="http://schemas.microsoft.com/office/powerpoint/2010/main" val="3070090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Calibri"/>
                <a:ea typeface="DejaVu Sans"/>
              </a:rPr>
              <a:t>Cross Product-3 (Continue example)</a:t>
            </a:r>
            <a:endParaRPr lang="en-US" sz="4400" b="0" strike="noStrike" spc="-1">
              <a:latin typeface="Arial"/>
            </a:endParaRPr>
          </a:p>
        </p:txBody>
      </p:sp>
      <p:sp>
        <p:nvSpPr>
          <p:cNvPr id="244" name="CustomShape 2"/>
          <p:cNvSpPr/>
          <p:nvPr/>
        </p:nvSpPr>
        <p:spPr>
          <a:xfrm>
            <a:off x="457200" y="980640"/>
            <a:ext cx="8228520" cy="41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The cross product of A(a</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 and B(b</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 is:</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(a</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 a</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3</a:t>
            </a:r>
            <a:r>
              <a:rPr lang="en-US" sz="3200" b="0" strike="noStrike" spc="-1">
                <a:solidFill>
                  <a:srgbClr val="000000"/>
                </a:solidFill>
                <a:latin typeface="Calibri"/>
                <a:ea typeface="DejaVu Sans"/>
              </a:rPr>
              <a:t>, a</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-a</a:t>
            </a:r>
            <a:r>
              <a:rPr lang="en-US" sz="3200" b="0" strike="noStrike" spc="-1" baseline="-25000">
                <a:solidFill>
                  <a:srgbClr val="000000"/>
                </a:solidFill>
                <a:latin typeface="Calibri"/>
                <a:ea typeface="DejaVu Sans"/>
              </a:rPr>
              <a:t>2</a:t>
            </a:r>
            <a:r>
              <a:rPr lang="en-US" sz="3200" b="0" strike="noStrike" spc="-1">
                <a:solidFill>
                  <a:srgbClr val="000000"/>
                </a:solidFill>
                <a:latin typeface="Calibri"/>
                <a:ea typeface="DejaVu Sans"/>
              </a:rPr>
              <a:t>b</a:t>
            </a:r>
            <a:r>
              <a:rPr lang="en-US" sz="3200" b="0" strike="noStrike" spc="-1" baseline="-25000">
                <a:solidFill>
                  <a:srgbClr val="000000"/>
                </a:solidFill>
                <a:latin typeface="Calibri"/>
                <a:ea typeface="DejaVu Sans"/>
              </a:rPr>
              <a:t>1</a:t>
            </a:r>
            <a:r>
              <a:rPr lang="en-US" sz="3200" b="0" strike="noStrike" spc="-1">
                <a:solidFill>
                  <a:srgbClr val="000000"/>
                </a:solidFill>
                <a:latin typeface="Calibri"/>
                <a:ea typeface="DejaVu Sans"/>
              </a:rPr>
              <a:t>)</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So now we can plug in our numbers and solve our problem:</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S = MxW = (0,1,0)x(1,0,2) = ([1*2-0*0], [0*1-0*2], [0*0-1*1]) = </a:t>
            </a:r>
            <a:r>
              <a:rPr lang="en-US" sz="3200" b="1" strike="noStrike" spc="-1">
                <a:solidFill>
                  <a:srgbClr val="000000"/>
                </a:solidFill>
                <a:latin typeface="Calibri"/>
                <a:ea typeface="DejaVu Sans"/>
              </a:rPr>
              <a:t>(2,0,-1)</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245" name="Picture 2" descr="Boat"/>
          <p:cNvPicPr/>
          <p:nvPr/>
        </p:nvPicPr>
        <p:blipFill>
          <a:blip r:embed="rId2"/>
          <a:stretch/>
        </p:blipFill>
        <p:spPr>
          <a:xfrm>
            <a:off x="3291840" y="5091120"/>
            <a:ext cx="2756880" cy="1675080"/>
          </a:xfrm>
          <a:prstGeom prst="rect">
            <a:avLst/>
          </a:prstGeom>
          <a:ln>
            <a:noFill/>
          </a:ln>
        </p:spPr>
      </p:pic>
    </p:spTree>
    <p:extLst>
      <p:ext uri="{BB962C8B-B14F-4D97-AF65-F5344CB8AC3E}">
        <p14:creationId xmlns:p14="http://schemas.microsoft.com/office/powerpoint/2010/main" val="416747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LINEAR INTERPOLATION (LERP)</a:t>
            </a:r>
            <a:br>
              <a:rPr lang="en-AU" b="1" dirty="0"/>
            </a:br>
            <a:endParaRPr lang="en-AU" dirty="0"/>
          </a:p>
        </p:txBody>
      </p:sp>
      <p:sp>
        <p:nvSpPr>
          <p:cNvPr id="7" name="Text Placeholder 6"/>
          <p:cNvSpPr>
            <a:spLocks noGrp="1"/>
          </p:cNvSpPr>
          <p:nvPr>
            <p:ph type="body" idx="1"/>
          </p:nvPr>
        </p:nvSpPr>
        <p:spPr/>
        <p:txBody>
          <a:bodyPr/>
          <a:lstStyle/>
          <a:p>
            <a:endParaRPr lang="en-AU"/>
          </a:p>
        </p:txBody>
      </p:sp>
    </p:spTree>
    <p:extLst>
      <p:ext uri="{BB962C8B-B14F-4D97-AF65-F5344CB8AC3E}">
        <p14:creationId xmlns:p14="http://schemas.microsoft.com/office/powerpoint/2010/main" val="478527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The linear interpolation (LERP)</a:t>
            </a:r>
          </a:p>
        </p:txBody>
      </p:sp>
      <p:sp>
        <p:nvSpPr>
          <p:cNvPr id="5" name="Content Placeholder 4"/>
          <p:cNvSpPr>
            <a:spLocks noGrp="1"/>
          </p:cNvSpPr>
          <p:nvPr>
            <p:ph idx="1"/>
          </p:nvPr>
        </p:nvSpPr>
        <p:spPr>
          <a:xfrm>
            <a:off x="628650" y="1825625"/>
            <a:ext cx="7886700" cy="4652448"/>
          </a:xfrm>
        </p:spPr>
        <p:txBody>
          <a:bodyPr>
            <a:normAutofit/>
          </a:bodyPr>
          <a:lstStyle/>
          <a:p>
            <a:r>
              <a:rPr lang="en-AU" sz="2000" dirty="0"/>
              <a:t>one of the most common operations used in game development. </a:t>
            </a:r>
          </a:p>
          <a:p>
            <a:r>
              <a:rPr lang="en-AU" sz="2000" dirty="0"/>
              <a:t>For example, if we want to </a:t>
            </a:r>
            <a:r>
              <a:rPr lang="en-AU" sz="2000" b="1" dirty="0"/>
              <a:t>smoothly animate </a:t>
            </a:r>
            <a:r>
              <a:rPr lang="en-AU" sz="2000" dirty="0"/>
              <a:t>from </a:t>
            </a:r>
            <a:r>
              <a:rPr lang="en-AU" sz="2000" b="1" dirty="0"/>
              <a:t>point A to point B over the course of two seconds </a:t>
            </a:r>
            <a:r>
              <a:rPr lang="en-AU" sz="2000" dirty="0"/>
              <a:t>at 30 frames per seconds, we would need to find 60 intermediate positions between A and B. </a:t>
            </a:r>
          </a:p>
          <a:p>
            <a:r>
              <a:rPr lang="en-AU" sz="2000" dirty="0"/>
              <a:t>A linear interpolation is a mathematical operation to find an intermediate point between two known points. The operation can be defined as follows:</a:t>
            </a:r>
          </a:p>
          <a:p>
            <a:endParaRPr lang="en-AU" dirty="0"/>
          </a:p>
          <a:p>
            <a:endParaRPr lang="en-AU" dirty="0"/>
          </a:p>
          <a:p>
            <a:endParaRPr lang="en-AU" sz="2400" dirty="0"/>
          </a:p>
          <a:p>
            <a:r>
              <a:rPr lang="en-AU" sz="2400" dirty="0"/>
              <a:t>Where β is a value between 0 and 1 where 0 represents the initial position of the Lerp and 1 as the final position.</a:t>
            </a:r>
          </a:p>
          <a:p>
            <a:endParaRPr lang="en-AU" dirty="0"/>
          </a:p>
        </p:txBody>
      </p:sp>
      <p:pic>
        <p:nvPicPr>
          <p:cNvPr id="1026" name="Picture 2" descr="LERP Ope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38" y="4372086"/>
            <a:ext cx="7456324" cy="114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47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a:t>
            </a:r>
          </a:p>
        </p:txBody>
      </p:sp>
      <p:pic>
        <p:nvPicPr>
          <p:cNvPr id="2050" name="Picture 2" descr="LERP - lienar interpol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5532" y="1825625"/>
            <a:ext cx="659293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571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space</a:t>
            </a:r>
            <a:r>
              <a:rPr lang="en-AU" b="1" dirty="0"/>
              <a:t> </a:t>
            </a:r>
            <a:br>
              <a:rPr lang="en-AU" b="1" dirty="0"/>
            </a:br>
            <a:r>
              <a:rPr lang="en-AU" b="1" dirty="0"/>
              <a:t>(world and view coordinates)</a:t>
            </a:r>
            <a:endParaRPr lang="en-AU" dirty="0"/>
          </a:p>
        </p:txBody>
      </p:sp>
      <p:sp>
        <p:nvSpPr>
          <p:cNvPr id="3" name="Content Placeholder 2"/>
          <p:cNvSpPr>
            <a:spLocks noGrp="1"/>
          </p:cNvSpPr>
          <p:nvPr>
            <p:ph idx="1"/>
          </p:nvPr>
        </p:nvSpPr>
        <p:spPr>
          <a:xfrm>
            <a:off x="628650" y="1825625"/>
            <a:ext cx="7886700" cy="2540313"/>
          </a:xfrm>
        </p:spPr>
        <p:txBody>
          <a:bodyPr>
            <a:normAutofit/>
          </a:bodyPr>
          <a:lstStyle/>
          <a:p>
            <a:r>
              <a:rPr lang="en-AU" sz="2000" dirty="0"/>
              <a:t>The model space is the reference system used by the object in question.</a:t>
            </a:r>
          </a:p>
          <a:p>
            <a:r>
              <a:rPr lang="en-AU" sz="2000" dirty="0"/>
              <a:t>For example, a character game object’s forward axis points in the direction that the object is naturally facing.</a:t>
            </a:r>
          </a:p>
          <a:p>
            <a:r>
              <a:rPr lang="en-AU" sz="2000" dirty="0"/>
              <a:t>Up: is the direction that point towards the top of the object </a:t>
            </a:r>
          </a:p>
          <a:p>
            <a:r>
              <a:rPr lang="en-AU" sz="2000" dirty="0"/>
              <a:t>The left or right are the axes that points to its left or right sides respectively.</a:t>
            </a:r>
          </a:p>
          <a:p>
            <a:r>
              <a:rPr lang="en-AU" sz="2000" dirty="0"/>
              <a:t>Example with a plane:</a:t>
            </a:r>
          </a:p>
          <a:p>
            <a:endParaRPr lang="en-AU" dirty="0"/>
          </a:p>
        </p:txBody>
      </p:sp>
      <p:pic>
        <p:nvPicPr>
          <p:cNvPr id="3074" name="Picture 2" descr="Vectors"/>
          <p:cNvPicPr>
            <a:picLocks noChangeAspect="1" noChangeArrowheads="1"/>
          </p:cNvPicPr>
          <p:nvPr/>
        </p:nvPicPr>
        <p:blipFill rotWithShape="1">
          <a:blip r:embed="rId2">
            <a:extLst>
              <a:ext uri="{28A0092B-C50C-407E-A947-70E740481C1C}">
                <a14:useLocalDpi xmlns:a14="http://schemas.microsoft.com/office/drawing/2010/main" val="0"/>
              </a:ext>
            </a:extLst>
          </a:blip>
          <a:srcRect l="26955" t="19844" r="31375" b="20614"/>
          <a:stretch/>
        </p:blipFill>
        <p:spPr bwMode="auto">
          <a:xfrm>
            <a:off x="3567448" y="3992451"/>
            <a:ext cx="4310844" cy="257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42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World coordinate </a:t>
            </a:r>
            <a:br>
              <a:rPr lang="en-AU" b="1" dirty="0"/>
            </a:br>
            <a:endParaRPr lang="en-AU" dirty="0"/>
          </a:p>
        </p:txBody>
      </p:sp>
      <p:sp>
        <p:nvSpPr>
          <p:cNvPr id="3" name="Content Placeholder 2"/>
          <p:cNvSpPr>
            <a:spLocks noGrp="1"/>
          </p:cNvSpPr>
          <p:nvPr>
            <p:ph idx="1"/>
          </p:nvPr>
        </p:nvSpPr>
        <p:spPr/>
        <p:txBody>
          <a:bodyPr>
            <a:normAutofit lnSpcReduction="10000"/>
          </a:bodyPr>
          <a:lstStyle/>
          <a:p>
            <a:r>
              <a:rPr lang="en-AU" dirty="0"/>
              <a:t>A word coordinate is a fixed coordinate in which position, orientation, and scale of all the elements placed in the game are described.</a:t>
            </a:r>
          </a:p>
          <a:p>
            <a:r>
              <a:rPr lang="en-AU" dirty="0"/>
              <a:t>The origin of the coordinate system is arbitrary, but it is a common practice to place it in the </a:t>
            </a:r>
            <a:r>
              <a:rPr lang="en-AU" dirty="0" err="1"/>
              <a:t>center</a:t>
            </a:r>
            <a:r>
              <a:rPr lang="en-AU" dirty="0"/>
              <a:t> of the world in order to reduce the number of floating point numbers needed to describe objects very far away from the origin.</a:t>
            </a:r>
          </a:p>
          <a:p>
            <a:r>
              <a:rPr lang="en-AU" dirty="0"/>
              <a:t>The orientation of the axes is also arbitrary but usually, the convention is to have the y-axis as the axis pointing upward.</a:t>
            </a:r>
          </a:p>
          <a:p>
            <a:endParaRPr lang="en-AU" dirty="0"/>
          </a:p>
        </p:txBody>
      </p:sp>
    </p:spTree>
    <p:extLst>
      <p:ext uri="{BB962C8B-B14F-4D97-AF65-F5344CB8AC3E}">
        <p14:creationId xmlns:p14="http://schemas.microsoft.com/office/powerpoint/2010/main" val="3361140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View space</a:t>
            </a:r>
          </a:p>
        </p:txBody>
      </p:sp>
      <p:sp>
        <p:nvSpPr>
          <p:cNvPr id="3" name="Content Placeholder 2"/>
          <p:cNvSpPr>
            <a:spLocks noGrp="1"/>
          </p:cNvSpPr>
          <p:nvPr>
            <p:ph idx="1"/>
          </p:nvPr>
        </p:nvSpPr>
        <p:spPr>
          <a:xfrm>
            <a:off x="628650" y="1825625"/>
            <a:ext cx="7886700" cy="1445609"/>
          </a:xfrm>
        </p:spPr>
        <p:txBody>
          <a:bodyPr/>
          <a:lstStyle/>
          <a:p>
            <a:r>
              <a:rPr lang="en-AU" dirty="0"/>
              <a:t>The view space coordinates are often called as the camera coordinates. These are the coordinates fixed or attached to the game camera.</a:t>
            </a:r>
          </a:p>
        </p:txBody>
      </p:sp>
      <p:pic>
        <p:nvPicPr>
          <p:cNvPr id="4098" name="Picture 2" descr="View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671" y="3138263"/>
            <a:ext cx="5276850"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0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Coordinate space hierarchy </a:t>
            </a:r>
            <a:br>
              <a:rPr lang="en-AU" b="1" dirty="0"/>
            </a:br>
            <a:endParaRPr lang="en-AU" dirty="0"/>
          </a:p>
        </p:txBody>
      </p:sp>
      <p:sp>
        <p:nvSpPr>
          <p:cNvPr id="3" name="Content Placeholder 2"/>
          <p:cNvSpPr>
            <a:spLocks noGrp="1"/>
          </p:cNvSpPr>
          <p:nvPr>
            <p:ph idx="1"/>
          </p:nvPr>
        </p:nvSpPr>
        <p:spPr>
          <a:xfrm>
            <a:off x="628650" y="1284712"/>
            <a:ext cx="7886700" cy="2063795"/>
          </a:xfrm>
        </p:spPr>
        <p:txBody>
          <a:bodyPr>
            <a:normAutofit fontScale="92500" lnSpcReduction="10000"/>
          </a:bodyPr>
          <a:lstStyle/>
          <a:p>
            <a:r>
              <a:rPr lang="en-AU" dirty="0"/>
              <a:t>A coordinate space hierarchy is a coordinate system that expresses its position based on its parent object. For example, assuming you have a character with an arm attached. The vector that expresses the position of that arm is based on the coordinate system of its parent.</a:t>
            </a:r>
          </a:p>
          <a:p>
            <a:endParaRPr lang="en-AU" dirty="0"/>
          </a:p>
        </p:txBody>
      </p:sp>
      <p:pic>
        <p:nvPicPr>
          <p:cNvPr id="5122" name="Picture 2" descr="Coordinate space Unity"/>
          <p:cNvPicPr>
            <a:picLocks noChangeAspect="1" noChangeArrowheads="1"/>
          </p:cNvPicPr>
          <p:nvPr/>
        </p:nvPicPr>
        <p:blipFill rotWithShape="1">
          <a:blip r:embed="rId2">
            <a:extLst>
              <a:ext uri="{28A0092B-C50C-407E-A947-70E740481C1C}">
                <a14:useLocalDpi xmlns:a14="http://schemas.microsoft.com/office/drawing/2010/main" val="0"/>
              </a:ext>
            </a:extLst>
          </a:blip>
          <a:srcRect l="58612" t="100" r="-351" b="47258"/>
          <a:stretch/>
        </p:blipFill>
        <p:spPr bwMode="auto">
          <a:xfrm>
            <a:off x="2021981" y="2914676"/>
            <a:ext cx="6903077" cy="394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8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err="1"/>
              <a:t>Raycasting</a:t>
            </a:r>
            <a:endParaRPr lang="en-AU" dirty="0"/>
          </a:p>
        </p:txBody>
      </p:sp>
      <p:sp>
        <p:nvSpPr>
          <p:cNvPr id="3" name="Content Placeholder 2"/>
          <p:cNvSpPr>
            <a:spLocks noGrp="1"/>
          </p:cNvSpPr>
          <p:nvPr>
            <p:ph idx="1"/>
          </p:nvPr>
        </p:nvSpPr>
        <p:spPr>
          <a:xfrm>
            <a:off x="628650" y="1477896"/>
            <a:ext cx="7886700" cy="1806217"/>
          </a:xfrm>
        </p:spPr>
        <p:txBody>
          <a:bodyPr>
            <a:normAutofit fontScale="70000" lnSpcReduction="20000"/>
          </a:bodyPr>
          <a:lstStyle/>
          <a:p>
            <a:r>
              <a:rPr lang="en-AU" dirty="0"/>
              <a:t>Ray casting is a common technique used in games to find when a line (ray) has hit a specific target. A common example is when a bullet is shot from a gun.</a:t>
            </a:r>
            <a:br>
              <a:rPr lang="en-AU" dirty="0"/>
            </a:br>
            <a:r>
              <a:rPr lang="en-AU" dirty="0"/>
              <a:t>As you can imagine, we’ll have to use Vectors to be able to correctly use the Ray Casting function available in most game engines. </a:t>
            </a:r>
          </a:p>
          <a:p>
            <a:r>
              <a:rPr lang="en-AU" dirty="0"/>
              <a:t>Let’s take this example from the Unity Tutorials:</a:t>
            </a:r>
            <a:endParaRPr lang="en-AU" b="1" dirty="0"/>
          </a:p>
          <a:p>
            <a:endParaRPr lang="en-AU" dirty="0"/>
          </a:p>
        </p:txBody>
      </p:sp>
      <p:pic>
        <p:nvPicPr>
          <p:cNvPr id="6146" name="Picture 2" descr="Rayc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994495"/>
            <a:ext cx="7536556" cy="386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36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Cartesian  &amp; Spherical coordinates</a:t>
            </a:r>
            <a:endParaRPr lang="en-AU" dirty="0"/>
          </a:p>
        </p:txBody>
      </p:sp>
      <p:sp>
        <p:nvSpPr>
          <p:cNvPr id="3" name="Content Placeholder 2"/>
          <p:cNvSpPr>
            <a:spLocks noGrp="1"/>
          </p:cNvSpPr>
          <p:nvPr>
            <p:ph idx="1"/>
          </p:nvPr>
        </p:nvSpPr>
        <p:spPr>
          <a:xfrm>
            <a:off x="257578" y="1336227"/>
            <a:ext cx="5563674" cy="5364567"/>
          </a:xfrm>
        </p:spPr>
        <p:txBody>
          <a:bodyPr>
            <a:normAutofit/>
          </a:bodyPr>
          <a:lstStyle/>
          <a:p>
            <a:r>
              <a:rPr lang="en-AU" dirty="0"/>
              <a:t>A point in the </a:t>
            </a:r>
            <a:r>
              <a:rPr lang="en-AU" b="1" dirty="0" err="1"/>
              <a:t>cartesian</a:t>
            </a:r>
            <a:r>
              <a:rPr lang="en-AU" dirty="0"/>
              <a:t> coordinate system can be defined using a vector (</a:t>
            </a:r>
            <a:r>
              <a:rPr lang="en-AU" dirty="0" err="1"/>
              <a:t>x,y,z</a:t>
            </a:r>
            <a:r>
              <a:rPr lang="en-AU" dirty="0"/>
              <a:t>) from the origin to the point</a:t>
            </a:r>
          </a:p>
          <a:p>
            <a:pPr marL="0" indent="0">
              <a:buNone/>
            </a:pPr>
            <a:endParaRPr lang="en-AU" dirty="0"/>
          </a:p>
        </p:txBody>
      </p:sp>
      <p:pic>
        <p:nvPicPr>
          <p:cNvPr id="7172" name="Picture 4" descr="https://lh6.googleusercontent.com/YgsZitE6u8WHCH36Lj8wXgrHmyCNJCsAoaHfm6ezgNk65O0GK9pp8Bj-ah9mcOe4xTz68mrK6uyz0Or-VUpqd2QR04-GIw0lCjyRXNNXeynNbeHIwf5BYtbJXUC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089" y="1336227"/>
            <a:ext cx="2436007" cy="243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79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457200" y="221040"/>
            <a:ext cx="8229240" cy="1250280"/>
          </a:xfrm>
          <a:prstGeom prst="rect">
            <a:avLst/>
          </a:prstGeom>
          <a:noFill/>
          <a:ln>
            <a:noFill/>
          </a:ln>
        </p:spPr>
        <p:txBody>
          <a:bodyPr lIns="0" tIns="0" rIns="0" bIns="0" anchor="ctr">
            <a:noAutofit/>
          </a:bodyPr>
          <a:lstStyle/>
          <a:p>
            <a:pPr algn="ctr"/>
            <a:r>
              <a:rPr lang="en-US" sz="4400" b="0" strike="noStrike" spc="-1">
                <a:latin typeface="Arial"/>
              </a:rPr>
              <a:t>Lecture Demo Application in unity</a:t>
            </a:r>
          </a:p>
        </p:txBody>
      </p:sp>
      <p:sp>
        <p:nvSpPr>
          <p:cNvPr id="201" name="TextShape 2"/>
          <p:cNvSpPr txBox="1"/>
          <p:nvPr/>
        </p:nvSpPr>
        <p:spPr>
          <a:xfrm>
            <a:off x="457200" y="1604520"/>
            <a:ext cx="8229240" cy="1140840"/>
          </a:xfrm>
          <a:prstGeom prst="rect">
            <a:avLst/>
          </a:prstGeom>
          <a:noFill/>
          <a:ln>
            <a:noFill/>
          </a:ln>
        </p:spPr>
        <p:txBody>
          <a:bodyPr lIns="0" tIns="0" rIns="0" bIns="0">
            <a:normAutofit fontScale="90000" lnSpcReduction="20000"/>
          </a:bodyPr>
          <a:lstStyle/>
          <a:p>
            <a:pPr marL="432000" indent="-324000">
              <a:spcBef>
                <a:spcPts val="1417"/>
              </a:spcBef>
              <a:buClr>
                <a:srgbClr val="000000"/>
              </a:buClr>
              <a:buSzPct val="45000"/>
              <a:buFont typeface="Wingdings" charset="2"/>
              <a:buChar char=""/>
            </a:pPr>
            <a:r>
              <a:rPr lang="en-US" sz="3200" b="0" strike="noStrike" spc="-1" dirty="0">
                <a:latin typeface="Arial"/>
              </a:rPr>
              <a:t>Source code and explanation videos are available at </a:t>
            </a:r>
            <a:r>
              <a:rPr lang="en-US" sz="3200" b="0" strike="noStrike" spc="-1" dirty="0">
                <a:latin typeface="Arial"/>
                <a:hlinkClick r:id="rId2"/>
              </a:rPr>
              <a:t>Google Drive Link</a:t>
            </a:r>
            <a:br>
              <a:rPr dirty="0"/>
            </a:br>
            <a:r>
              <a:rPr lang="en-US" sz="3200" b="0" strike="noStrike" spc="-1" dirty="0">
                <a:latin typeface="Arial"/>
              </a:rPr>
              <a:t> </a:t>
            </a:r>
          </a:p>
        </p:txBody>
      </p:sp>
      <p:pic>
        <p:nvPicPr>
          <p:cNvPr id="202" name="Picture 201"/>
          <p:cNvPicPr/>
          <p:nvPr/>
        </p:nvPicPr>
        <p:blipFill>
          <a:blip r:embed="rId3"/>
          <a:stretch/>
        </p:blipFill>
        <p:spPr>
          <a:xfrm>
            <a:off x="2329920" y="2524320"/>
            <a:ext cx="4276440" cy="4000320"/>
          </a:xfrm>
          <a:prstGeom prst="rect">
            <a:avLst/>
          </a:prstGeom>
          <a:ln>
            <a:noFill/>
          </a:ln>
        </p:spPr>
      </p:pic>
    </p:spTree>
    <p:extLst>
      <p:ext uri="{BB962C8B-B14F-4D97-AF65-F5344CB8AC3E}">
        <p14:creationId xmlns:p14="http://schemas.microsoft.com/office/powerpoint/2010/main" val="3441871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Cartesian  &amp; Spherical coordinates</a:t>
            </a:r>
            <a:endParaRPr lang="en-AU" dirty="0"/>
          </a:p>
        </p:txBody>
      </p:sp>
      <p:sp>
        <p:nvSpPr>
          <p:cNvPr id="3" name="Content Placeholder 2"/>
          <p:cNvSpPr>
            <a:spLocks noGrp="1"/>
          </p:cNvSpPr>
          <p:nvPr>
            <p:ph idx="1"/>
          </p:nvPr>
        </p:nvSpPr>
        <p:spPr>
          <a:xfrm>
            <a:off x="257578" y="1336227"/>
            <a:ext cx="5563674" cy="5364567"/>
          </a:xfrm>
        </p:spPr>
        <p:txBody>
          <a:bodyPr>
            <a:normAutofit fontScale="85000" lnSpcReduction="10000"/>
          </a:bodyPr>
          <a:lstStyle/>
          <a:p>
            <a:r>
              <a:rPr lang="en-AU" dirty="0"/>
              <a:t>Spherical coordinate system :</a:t>
            </a:r>
          </a:p>
          <a:p>
            <a:pPr lvl="1"/>
            <a:r>
              <a:rPr lang="en-AU" dirty="0"/>
              <a:t>Spherical coordinate system is an alternative coordinate system, where two </a:t>
            </a:r>
            <a:r>
              <a:rPr lang="en-AU" dirty="0" err="1"/>
              <a:t>orthogonale</a:t>
            </a:r>
            <a:r>
              <a:rPr lang="en-AU" dirty="0"/>
              <a:t> coordinate axis define the world space in 3D. </a:t>
            </a:r>
          </a:p>
          <a:p>
            <a:pPr lvl="1"/>
            <a:r>
              <a:rPr lang="en-AU" dirty="0"/>
              <a:t>The </a:t>
            </a:r>
            <a:r>
              <a:rPr lang="en-AU" b="1" dirty="0"/>
              <a:t>zenith</a:t>
            </a:r>
            <a:r>
              <a:rPr lang="en-AU" dirty="0"/>
              <a:t> axis points </a:t>
            </a:r>
            <a:r>
              <a:rPr lang="en-AU" b="1" dirty="0"/>
              <a:t>upwards</a:t>
            </a:r>
            <a:r>
              <a:rPr lang="en-AU" dirty="0"/>
              <a:t> </a:t>
            </a:r>
          </a:p>
          <a:p>
            <a:pPr lvl="1"/>
            <a:r>
              <a:rPr lang="en-AU" dirty="0"/>
              <a:t>and the </a:t>
            </a:r>
            <a:r>
              <a:rPr lang="en-AU" b="1" dirty="0"/>
              <a:t>azimuth</a:t>
            </a:r>
            <a:r>
              <a:rPr lang="en-AU" dirty="0"/>
              <a:t> axis points to the </a:t>
            </a:r>
            <a:r>
              <a:rPr lang="en-AU" b="1" dirty="0"/>
              <a:t>side</a:t>
            </a:r>
            <a:r>
              <a:rPr lang="en-AU" dirty="0"/>
              <a:t>.</a:t>
            </a:r>
          </a:p>
          <a:p>
            <a:pPr marL="457200" lvl="1" indent="0">
              <a:buNone/>
            </a:pPr>
            <a:r>
              <a:rPr lang="ar-EG" dirty="0"/>
              <a:t>مثل خطوط الطول ودوائر العرض</a:t>
            </a:r>
            <a:endParaRPr lang="en-AU" dirty="0"/>
          </a:p>
          <a:p>
            <a:r>
              <a:rPr lang="en-AU" dirty="0"/>
              <a:t>To define a point in this system the following is needed:</a:t>
            </a:r>
          </a:p>
          <a:p>
            <a:pPr marL="514350" indent="-514350" fontAlgn="base">
              <a:buFont typeface="+mj-lt"/>
              <a:buAutoNum type="arabicPeriod"/>
            </a:pPr>
            <a:r>
              <a:rPr lang="en-AU" i="1" dirty="0"/>
              <a:t>Radius</a:t>
            </a:r>
            <a:r>
              <a:rPr lang="en-AU" dirty="0"/>
              <a:t>: the distance from the origin to the point</a:t>
            </a:r>
          </a:p>
          <a:p>
            <a:pPr marL="514350" indent="-514350" fontAlgn="base">
              <a:buFont typeface="+mj-lt"/>
              <a:buAutoNum type="arabicPeriod"/>
            </a:pPr>
            <a:r>
              <a:rPr lang="en-AU" i="1" dirty="0"/>
              <a:t>Elevation angle</a:t>
            </a:r>
            <a:r>
              <a:rPr lang="en-AU" dirty="0"/>
              <a:t>: the angle between the plane (with zenith axis as normal) and the line from the origin to the point</a:t>
            </a:r>
          </a:p>
          <a:p>
            <a:pPr marL="514350" indent="-514350" fontAlgn="base">
              <a:buFont typeface="+mj-lt"/>
              <a:buAutoNum type="arabicPeriod"/>
            </a:pPr>
            <a:r>
              <a:rPr lang="en-AU" i="1" dirty="0"/>
              <a:t>Polar angle</a:t>
            </a:r>
            <a:r>
              <a:rPr lang="en-AU" dirty="0"/>
              <a:t>: the rotation around the zenith axis</a:t>
            </a:r>
          </a:p>
          <a:p>
            <a:endParaRPr lang="en-AU" dirty="0"/>
          </a:p>
        </p:txBody>
      </p:sp>
      <p:pic>
        <p:nvPicPr>
          <p:cNvPr id="7170" name="Picture 2" descr="https://lh4.googleusercontent.com/PtdtInjosZoluaxAausMVU4teKBoO5dxPQBIa0YA9z-tGDLlsoZc_E4PT9YOrW7HWsJqqj-qKMlo2hk76WZpn-sY8vKfK_iO3HuWmnmzoSfb-JjJCuPTwloGxEWY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324" y="1690689"/>
            <a:ext cx="2752725" cy="2771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92324" y="4726546"/>
            <a:ext cx="2565310" cy="1200329"/>
          </a:xfrm>
          <a:prstGeom prst="rect">
            <a:avLst/>
          </a:prstGeom>
          <a:noFill/>
        </p:spPr>
        <p:txBody>
          <a:bodyPr wrap="square" rtlCol="0">
            <a:spAutoFit/>
          </a:bodyPr>
          <a:lstStyle/>
          <a:p>
            <a:pPr marL="0" lvl="1"/>
            <a:r>
              <a:rPr lang="en-AU" dirty="0"/>
              <a:t>(the star represents point with the measured angle)</a:t>
            </a:r>
          </a:p>
          <a:p>
            <a:endParaRPr lang="en-AU" dirty="0"/>
          </a:p>
        </p:txBody>
      </p:sp>
    </p:spTree>
    <p:extLst>
      <p:ext uri="{BB962C8B-B14F-4D97-AF65-F5344CB8AC3E}">
        <p14:creationId xmlns:p14="http://schemas.microsoft.com/office/powerpoint/2010/main" val="1428882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Applications of Spherical coordinates</a:t>
            </a:r>
          </a:p>
        </p:txBody>
      </p:sp>
      <p:sp>
        <p:nvSpPr>
          <p:cNvPr id="3" name="Content Placeholder 2"/>
          <p:cNvSpPr>
            <a:spLocks noGrp="1"/>
          </p:cNvSpPr>
          <p:nvPr>
            <p:ph idx="1"/>
          </p:nvPr>
        </p:nvSpPr>
        <p:spPr/>
        <p:txBody>
          <a:bodyPr/>
          <a:lstStyle/>
          <a:p>
            <a:r>
              <a:rPr lang="en-AU" dirty="0"/>
              <a:t>1- 3d map visualization</a:t>
            </a:r>
          </a:p>
          <a:p>
            <a:r>
              <a:rPr lang="en-AU" dirty="0"/>
              <a:t>2-Chase camera:</a:t>
            </a:r>
          </a:p>
          <a:p>
            <a:pPr lvl="1"/>
            <a:r>
              <a:rPr lang="en-AU" dirty="0"/>
              <a:t>The camera movement is restricted to move around the player giving – a perfect example of how to use spherical coordinates. </a:t>
            </a:r>
          </a:p>
          <a:p>
            <a:pPr lvl="2"/>
            <a:r>
              <a:rPr lang="en-AU" dirty="0"/>
              <a:t>The </a:t>
            </a:r>
            <a:r>
              <a:rPr lang="en-AU" b="1" dirty="0"/>
              <a:t>radius</a:t>
            </a:r>
            <a:r>
              <a:rPr lang="en-AU" dirty="0"/>
              <a:t> is simple the distance between the player character and the camera, </a:t>
            </a:r>
          </a:p>
          <a:p>
            <a:pPr lvl="2"/>
            <a:r>
              <a:rPr lang="en-AU" dirty="0"/>
              <a:t>the </a:t>
            </a:r>
            <a:r>
              <a:rPr lang="en-AU" b="1" dirty="0"/>
              <a:t>elevation</a:t>
            </a:r>
            <a:r>
              <a:rPr lang="en-AU" dirty="0"/>
              <a:t> angle can be mapped to the vertical joystick state </a:t>
            </a:r>
          </a:p>
          <a:p>
            <a:pPr lvl="2"/>
            <a:r>
              <a:rPr lang="en-AU" dirty="0"/>
              <a:t>and the </a:t>
            </a:r>
            <a:r>
              <a:rPr lang="en-AU" b="1" dirty="0"/>
              <a:t>polar</a:t>
            </a:r>
            <a:r>
              <a:rPr lang="en-AU" dirty="0"/>
              <a:t> angle can be mapped to the horizontal joystick state.</a:t>
            </a:r>
          </a:p>
        </p:txBody>
      </p:sp>
    </p:spTree>
    <p:extLst>
      <p:ext uri="{BB962C8B-B14F-4D97-AF65-F5344CB8AC3E}">
        <p14:creationId xmlns:p14="http://schemas.microsoft.com/office/powerpoint/2010/main" val="296178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Polar, Spherical and Geographic Coordinates</a:t>
            </a:r>
            <a:endParaRPr lang="en-AU" dirty="0"/>
          </a:p>
        </p:txBody>
      </p:sp>
      <p:sp>
        <p:nvSpPr>
          <p:cNvPr id="3" name="Content Placeholder 2"/>
          <p:cNvSpPr>
            <a:spLocks noGrp="1"/>
          </p:cNvSpPr>
          <p:nvPr>
            <p:ph idx="1"/>
          </p:nvPr>
        </p:nvSpPr>
        <p:spPr>
          <a:xfrm>
            <a:off x="628650" y="1825625"/>
            <a:ext cx="7886700" cy="376662"/>
          </a:xfrm>
        </p:spPr>
        <p:txBody>
          <a:bodyPr>
            <a:normAutofit fontScale="85000" lnSpcReduction="20000"/>
          </a:bodyPr>
          <a:lstStyle/>
          <a:p>
            <a:r>
              <a:rPr lang="ar-EG" dirty="0"/>
              <a:t>للاطلاع فقط</a:t>
            </a:r>
            <a:endParaRPr lang="en-AU" dirty="0"/>
          </a:p>
        </p:txBody>
      </p:sp>
      <p:pic>
        <p:nvPicPr>
          <p:cNvPr id="8194" name="Picture 2" descr="https://lh4.googleusercontent.com/z3KQWMQU7H9QIS_WzNPXfHUzdAX3dcfnJZiA8LG7o2RL5nztODh9o5kMLHeXO1AVul7NGxl68dkm_b7FeRFnl_F2AT-5Q1Tj_dylza7Cskrh5QkK0AS4MwSfDrKdH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58" y="2715184"/>
            <a:ext cx="2695575" cy="2286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41690" y="2485623"/>
            <a:ext cx="5602310" cy="2031325"/>
          </a:xfrm>
          <a:prstGeom prst="rect">
            <a:avLst/>
          </a:prstGeom>
          <a:noFill/>
        </p:spPr>
        <p:txBody>
          <a:bodyPr wrap="square" rtlCol="0">
            <a:spAutoFit/>
          </a:bodyPr>
          <a:lstStyle/>
          <a:p>
            <a:r>
              <a:rPr lang="en-AU" dirty="0"/>
              <a:t>Then the conversion from a </a:t>
            </a:r>
            <a:r>
              <a:rPr lang="en-AU" dirty="0" err="1"/>
              <a:t>cartesian</a:t>
            </a:r>
            <a:r>
              <a:rPr lang="en-AU" dirty="0"/>
              <a:t> vector (x, y) of a position </a:t>
            </a:r>
            <a:r>
              <a:rPr lang="en-AU" b="1" dirty="0"/>
              <a:t>P</a:t>
            </a:r>
            <a:r>
              <a:rPr lang="en-AU" dirty="0"/>
              <a:t> to polar coordinates (radius, angle) is:</a:t>
            </a:r>
          </a:p>
          <a:p>
            <a:r>
              <a:rPr lang="en-AU" dirty="0"/>
              <a:t>radius = </a:t>
            </a:r>
            <a:r>
              <a:rPr lang="en-AU" dirty="0" err="1"/>
              <a:t>sqrt</a:t>
            </a:r>
            <a:r>
              <a:rPr lang="en-AU" dirty="0"/>
              <a:t>(x^2 + y^2)</a:t>
            </a:r>
          </a:p>
          <a:p>
            <a:r>
              <a:rPr lang="en-AU" dirty="0"/>
              <a:t>angle = atan2(y, x)</a:t>
            </a:r>
          </a:p>
          <a:p>
            <a:r>
              <a:rPr lang="en-AU" dirty="0"/>
              <a:t>and the way around:</a:t>
            </a:r>
          </a:p>
          <a:p>
            <a:r>
              <a:rPr lang="en-AU" dirty="0"/>
              <a:t>x = radius * </a:t>
            </a:r>
            <a:r>
              <a:rPr lang="en-AU" dirty="0" err="1"/>
              <a:t>cos</a:t>
            </a:r>
            <a:r>
              <a:rPr lang="en-AU" dirty="0"/>
              <a:t>(angle)</a:t>
            </a:r>
          </a:p>
          <a:p>
            <a:r>
              <a:rPr lang="en-AU" dirty="0"/>
              <a:t>y = radius * sin(angle)</a:t>
            </a:r>
          </a:p>
        </p:txBody>
      </p:sp>
    </p:spTree>
    <p:extLst>
      <p:ext uri="{BB962C8B-B14F-4D97-AF65-F5344CB8AC3E}">
        <p14:creationId xmlns:p14="http://schemas.microsoft.com/office/powerpoint/2010/main" val="291577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Parametric curves</a:t>
            </a:r>
            <a:endParaRPr lang="en-AU" dirty="0"/>
          </a:p>
        </p:txBody>
      </p:sp>
      <p:sp>
        <p:nvSpPr>
          <p:cNvPr id="3" name="Content Placeholder 2"/>
          <p:cNvSpPr>
            <a:spLocks noGrp="1"/>
          </p:cNvSpPr>
          <p:nvPr>
            <p:ph idx="1"/>
          </p:nvPr>
        </p:nvSpPr>
        <p:spPr/>
        <p:txBody>
          <a:bodyPr>
            <a:normAutofit fontScale="62500" lnSpcReduction="20000"/>
          </a:bodyPr>
          <a:lstStyle/>
          <a:p>
            <a:r>
              <a:rPr lang="en-AU" dirty="0"/>
              <a:t>You are probably familiar with curves like </a:t>
            </a:r>
            <a:r>
              <a:rPr lang="en-AU" b="1" dirty="0"/>
              <a:t>y = x²</a:t>
            </a:r>
            <a:r>
              <a:rPr lang="en-AU" dirty="0"/>
              <a:t> or </a:t>
            </a:r>
            <a:r>
              <a:rPr lang="en-AU" b="1" dirty="0"/>
              <a:t>f(x)=x²</a:t>
            </a:r>
            <a:r>
              <a:rPr lang="en-AU" dirty="0"/>
              <a:t>. A parametric curve is similar to those, but the x- and y-values are calculated in separate functions. To do this we need another variable (I will call it </a:t>
            </a:r>
            <a:r>
              <a:rPr lang="en-AU" b="1" dirty="0"/>
              <a:t>a</a:t>
            </a:r>
            <a:r>
              <a:rPr lang="en-AU" dirty="0"/>
              <a:t>). So instead of </a:t>
            </a:r>
            <a:r>
              <a:rPr lang="en-AU" b="1" dirty="0"/>
              <a:t>f(x)</a:t>
            </a:r>
            <a:r>
              <a:rPr lang="en-AU" dirty="0"/>
              <a:t>, we say </a:t>
            </a:r>
            <a:r>
              <a:rPr lang="en-AU" b="1" dirty="0"/>
              <a:t>X(a)</a:t>
            </a:r>
            <a:r>
              <a:rPr lang="en-AU" dirty="0"/>
              <a:t> and </a:t>
            </a:r>
            <a:r>
              <a:rPr lang="en-AU" b="1" dirty="0"/>
              <a:t>Y(a)</a:t>
            </a:r>
            <a:r>
              <a:rPr lang="en-AU" dirty="0"/>
              <a:t>, where </a:t>
            </a:r>
            <a:r>
              <a:rPr lang="en-AU" b="1" dirty="0"/>
              <a:t>X(a)</a:t>
            </a:r>
            <a:r>
              <a:rPr lang="en-AU" dirty="0"/>
              <a:t> gives you an x-value for each value of </a:t>
            </a:r>
            <a:r>
              <a:rPr lang="en-AU" b="1" dirty="0"/>
              <a:t>a</a:t>
            </a:r>
            <a:r>
              <a:rPr lang="en-AU" dirty="0"/>
              <a:t>, and </a:t>
            </a:r>
            <a:r>
              <a:rPr lang="en-AU" b="1" dirty="0"/>
              <a:t>Y(a)</a:t>
            </a:r>
            <a:r>
              <a:rPr lang="en-AU" dirty="0"/>
              <a:t> gives you an corresponding y-value for the same value of </a:t>
            </a:r>
            <a:r>
              <a:rPr lang="en-AU" b="1" dirty="0"/>
              <a:t>a</a:t>
            </a:r>
            <a:r>
              <a:rPr lang="en-AU" dirty="0"/>
              <a:t>. Here is an example: </a:t>
            </a:r>
          </a:p>
          <a:p>
            <a:r>
              <a:rPr lang="en-AU" b="1" dirty="0"/>
              <a:t>X(a) = a/2</a:t>
            </a:r>
            <a:endParaRPr lang="en-AU" dirty="0"/>
          </a:p>
          <a:p>
            <a:r>
              <a:rPr lang="en-AU" b="1" dirty="0"/>
              <a:t>Y(a) = a+5</a:t>
            </a:r>
            <a:endParaRPr lang="en-AU" dirty="0"/>
          </a:p>
          <a:p>
            <a:r>
              <a:rPr lang="en-AU" dirty="0"/>
              <a:t>If we substitute </a:t>
            </a:r>
            <a:r>
              <a:rPr lang="en-AU" b="1" dirty="0"/>
              <a:t>a</a:t>
            </a:r>
            <a:r>
              <a:rPr lang="en-AU" dirty="0"/>
              <a:t> with a number we can get a point that lies on the curve/line: </a:t>
            </a:r>
          </a:p>
          <a:p>
            <a:r>
              <a:rPr lang="en-AU" b="1" dirty="0"/>
              <a:t>a = 6</a:t>
            </a:r>
            <a:endParaRPr lang="en-AU" dirty="0"/>
          </a:p>
          <a:p>
            <a:br>
              <a:rPr lang="en-AU" dirty="0"/>
            </a:br>
            <a:r>
              <a:rPr lang="en-AU" b="1" dirty="0"/>
              <a:t>X(6) = 6/2 = 3 = x</a:t>
            </a:r>
            <a:endParaRPr lang="en-AU" dirty="0"/>
          </a:p>
          <a:p>
            <a:r>
              <a:rPr lang="en-AU" b="1" dirty="0"/>
              <a:t>Y(6) = 6+5 = 11 = y</a:t>
            </a:r>
            <a:endParaRPr lang="en-AU" dirty="0"/>
          </a:p>
          <a:p>
            <a:r>
              <a:rPr lang="en-AU" dirty="0"/>
              <a:t>We now know that </a:t>
            </a:r>
            <a:r>
              <a:rPr lang="en-AU" b="1" dirty="0"/>
              <a:t>(3,11)</a:t>
            </a:r>
            <a:r>
              <a:rPr lang="en-AU" dirty="0"/>
              <a:t> is a point on the curve. </a:t>
            </a:r>
          </a:p>
          <a:p>
            <a:r>
              <a:rPr lang="en-AU" dirty="0"/>
              <a:t>We can easily make a curve in 3D just by defining </a:t>
            </a:r>
            <a:r>
              <a:rPr lang="en-AU" b="1" dirty="0"/>
              <a:t>Z(a)</a:t>
            </a:r>
            <a:r>
              <a:rPr lang="en-AU" dirty="0"/>
              <a:t>. </a:t>
            </a:r>
          </a:p>
          <a:p>
            <a:endParaRPr lang="en-AU" dirty="0"/>
          </a:p>
        </p:txBody>
      </p:sp>
    </p:spTree>
    <p:extLst>
      <p:ext uri="{BB962C8B-B14F-4D97-AF65-F5344CB8AC3E}">
        <p14:creationId xmlns:p14="http://schemas.microsoft.com/office/powerpoint/2010/main" val="496034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90942"/>
          </a:xfrm>
        </p:spPr>
        <p:txBody>
          <a:bodyPr>
            <a:normAutofit fontScale="90000"/>
          </a:bodyPr>
          <a:lstStyle/>
          <a:p>
            <a:r>
              <a:rPr lang="en-AU" b="1" dirty="0"/>
              <a:t>Bezier curves: 1- </a:t>
            </a:r>
            <a:r>
              <a:rPr lang="en-AU" dirty="0"/>
              <a:t>Simple line</a:t>
            </a:r>
            <a:r>
              <a:rPr lang="ar-EG" dirty="0"/>
              <a:t> </a:t>
            </a:r>
            <a:endParaRPr lang="en-AU" dirty="0"/>
          </a:p>
        </p:txBody>
      </p:sp>
      <p:sp>
        <p:nvSpPr>
          <p:cNvPr id="3" name="Content Placeholder 2"/>
          <p:cNvSpPr>
            <a:spLocks noGrp="1"/>
          </p:cNvSpPr>
          <p:nvPr>
            <p:ph idx="1"/>
          </p:nvPr>
        </p:nvSpPr>
        <p:spPr>
          <a:xfrm>
            <a:off x="399245" y="1326524"/>
            <a:ext cx="6496855" cy="5254579"/>
          </a:xfrm>
        </p:spPr>
        <p:txBody>
          <a:bodyPr>
            <a:normAutofit fontScale="70000" lnSpcReduction="20000"/>
          </a:bodyPr>
          <a:lstStyle/>
          <a:p>
            <a:r>
              <a:rPr lang="en-AU" dirty="0"/>
              <a:t>The simplest form is a straight line from a control point </a:t>
            </a:r>
            <a:r>
              <a:rPr lang="en-AU" b="1" dirty="0"/>
              <a:t>A</a:t>
            </a:r>
            <a:r>
              <a:rPr lang="en-AU" dirty="0"/>
              <a:t>, to a control point </a:t>
            </a:r>
            <a:r>
              <a:rPr lang="en-AU" b="1" dirty="0"/>
              <a:t>B</a:t>
            </a:r>
            <a:r>
              <a:rPr lang="en-AU" dirty="0"/>
              <a:t>. </a:t>
            </a:r>
          </a:p>
          <a:p>
            <a:r>
              <a:rPr lang="en-AU" dirty="0"/>
              <a:t>I will use </a:t>
            </a:r>
            <a:r>
              <a:rPr lang="en-AU" b="1" dirty="0" err="1"/>
              <a:t>Ax</a:t>
            </a:r>
            <a:r>
              <a:rPr lang="en-AU" dirty="0"/>
              <a:t> to denote the x-coordinate of control point </a:t>
            </a:r>
            <a:r>
              <a:rPr lang="en-AU" b="1" dirty="0"/>
              <a:t>A</a:t>
            </a:r>
            <a:r>
              <a:rPr lang="en-AU" dirty="0"/>
              <a:t>, and </a:t>
            </a:r>
            <a:r>
              <a:rPr lang="en-AU" b="1" dirty="0"/>
              <a:t>Ay</a:t>
            </a:r>
            <a:r>
              <a:rPr lang="en-AU" dirty="0"/>
              <a:t> to denote the y-coordinate. The same goes for </a:t>
            </a:r>
            <a:r>
              <a:rPr lang="en-AU" b="1" dirty="0"/>
              <a:t>B</a:t>
            </a:r>
            <a:r>
              <a:rPr lang="en-AU" dirty="0"/>
              <a:t>. </a:t>
            </a:r>
          </a:p>
          <a:p>
            <a:r>
              <a:rPr lang="en-AU" dirty="0"/>
              <a:t>I am introducing another variable, </a:t>
            </a:r>
            <a:r>
              <a:rPr lang="en-AU" b="1" dirty="0"/>
              <a:t>b</a:t>
            </a:r>
            <a:r>
              <a:rPr lang="en-AU" dirty="0"/>
              <a:t>, just to make it a bit more simple to read the functions. However, the variable </a:t>
            </a:r>
            <a:r>
              <a:rPr lang="en-AU" b="1" dirty="0"/>
              <a:t>b</a:t>
            </a:r>
            <a:r>
              <a:rPr lang="en-AU" dirty="0"/>
              <a:t> is only </a:t>
            </a:r>
            <a:r>
              <a:rPr lang="en-AU" b="1" dirty="0"/>
              <a:t>a</a:t>
            </a:r>
            <a:r>
              <a:rPr lang="en-AU" dirty="0"/>
              <a:t> in disguise, </a:t>
            </a:r>
            <a:r>
              <a:rPr lang="en-AU" b="1" dirty="0"/>
              <a:t>b</a:t>
            </a:r>
            <a:r>
              <a:rPr lang="en-AU" dirty="0"/>
              <a:t> is always equal to </a:t>
            </a:r>
            <a:r>
              <a:rPr lang="en-AU" b="1" dirty="0"/>
              <a:t>1-a</a:t>
            </a:r>
            <a:r>
              <a:rPr lang="en-AU" dirty="0"/>
              <a:t>. So if </a:t>
            </a:r>
            <a:r>
              <a:rPr lang="en-AU" b="1" dirty="0"/>
              <a:t>a = 0.2</a:t>
            </a:r>
            <a:r>
              <a:rPr lang="en-AU" dirty="0"/>
              <a:t>, then </a:t>
            </a:r>
            <a:r>
              <a:rPr lang="en-AU" b="1" dirty="0"/>
              <a:t>b = 1-0.2 = 0.8</a:t>
            </a:r>
            <a:r>
              <a:rPr lang="en-AU" dirty="0"/>
              <a:t>. So when you see the variable </a:t>
            </a:r>
            <a:r>
              <a:rPr lang="en-AU" b="1" dirty="0"/>
              <a:t>b</a:t>
            </a:r>
            <a:r>
              <a:rPr lang="en-AU" dirty="0"/>
              <a:t>, think: </a:t>
            </a:r>
            <a:r>
              <a:rPr lang="en-AU" b="1" dirty="0"/>
              <a:t>(1-a)</a:t>
            </a:r>
            <a:r>
              <a:rPr lang="en-AU" dirty="0"/>
              <a:t>. </a:t>
            </a:r>
          </a:p>
          <a:p>
            <a:r>
              <a:rPr lang="en-AU" dirty="0"/>
              <a:t>This parametric curve describes a line that goes from point </a:t>
            </a:r>
            <a:r>
              <a:rPr lang="en-AU" b="1" dirty="0"/>
              <a:t>A</a:t>
            </a:r>
            <a:r>
              <a:rPr lang="en-AU" dirty="0"/>
              <a:t>, to point </a:t>
            </a:r>
            <a:r>
              <a:rPr lang="en-AU" b="1" dirty="0"/>
              <a:t>B</a:t>
            </a:r>
            <a:r>
              <a:rPr lang="en-AU" dirty="0"/>
              <a:t> when the variable </a:t>
            </a:r>
            <a:r>
              <a:rPr lang="en-AU" b="1" dirty="0"/>
              <a:t>a</a:t>
            </a:r>
            <a:r>
              <a:rPr lang="en-AU" dirty="0"/>
              <a:t> goes from </a:t>
            </a:r>
            <a:r>
              <a:rPr lang="en-AU" b="1" dirty="0"/>
              <a:t>1.0</a:t>
            </a:r>
            <a:r>
              <a:rPr lang="en-AU" dirty="0"/>
              <a:t> to </a:t>
            </a:r>
            <a:r>
              <a:rPr lang="en-AU" b="1" dirty="0"/>
              <a:t>0.0</a:t>
            </a:r>
            <a:r>
              <a:rPr lang="en-AU" dirty="0"/>
              <a:t>: </a:t>
            </a:r>
          </a:p>
          <a:p>
            <a:r>
              <a:rPr lang="en-AU" b="1" dirty="0"/>
              <a:t>X(a) = </a:t>
            </a:r>
            <a:r>
              <a:rPr lang="en-AU" b="1" dirty="0" err="1"/>
              <a:t>Ax·a</a:t>
            </a:r>
            <a:r>
              <a:rPr lang="en-AU" b="1" dirty="0"/>
              <a:t> + </a:t>
            </a:r>
            <a:r>
              <a:rPr lang="en-AU" b="1" dirty="0" err="1"/>
              <a:t>Bx·b</a:t>
            </a:r>
            <a:endParaRPr lang="en-AU" dirty="0"/>
          </a:p>
          <a:p>
            <a:r>
              <a:rPr lang="en-AU" b="1" dirty="0"/>
              <a:t>Y(a) = </a:t>
            </a:r>
            <a:r>
              <a:rPr lang="en-AU" b="1" dirty="0" err="1"/>
              <a:t>Ay·a</a:t>
            </a:r>
            <a:r>
              <a:rPr lang="en-AU" b="1" dirty="0"/>
              <a:t> + </a:t>
            </a:r>
            <a:r>
              <a:rPr lang="en-AU" b="1" dirty="0" err="1"/>
              <a:t>By·b</a:t>
            </a:r>
            <a:endParaRPr lang="en-AU" dirty="0"/>
          </a:p>
          <a:p>
            <a:r>
              <a:rPr lang="en-AU" b="1" dirty="0"/>
              <a:t>Z(a) = </a:t>
            </a:r>
            <a:r>
              <a:rPr lang="en-AU" b="1" dirty="0" err="1"/>
              <a:t>Az·a</a:t>
            </a:r>
            <a:r>
              <a:rPr lang="en-AU" b="1" dirty="0"/>
              <a:t> + </a:t>
            </a:r>
            <a:r>
              <a:rPr lang="en-AU" b="1" dirty="0" err="1"/>
              <a:t>Bz·b</a:t>
            </a:r>
            <a:endParaRPr lang="en-AU" dirty="0"/>
          </a:p>
          <a:p>
            <a:r>
              <a:rPr lang="en-AU" dirty="0"/>
              <a:t>If you set </a:t>
            </a:r>
            <a:r>
              <a:rPr lang="en-AU" b="1" dirty="0"/>
              <a:t>a = 0.5</a:t>
            </a:r>
            <a:r>
              <a:rPr lang="en-AU" dirty="0"/>
              <a:t> (and thus also </a:t>
            </a:r>
            <a:r>
              <a:rPr lang="en-AU" b="1" dirty="0"/>
              <a:t>b = 0.5</a:t>
            </a:r>
            <a:r>
              <a:rPr lang="en-AU" dirty="0"/>
              <a:t>, since </a:t>
            </a:r>
            <a:r>
              <a:rPr lang="en-AU" b="1" dirty="0"/>
              <a:t>b = 1.0-a = 1.0-0.5 = 0.5</a:t>
            </a:r>
            <a:r>
              <a:rPr lang="en-AU" dirty="0"/>
              <a:t>) then </a:t>
            </a:r>
            <a:r>
              <a:rPr lang="en-AU" b="1" dirty="0"/>
              <a:t>X(a)</a:t>
            </a:r>
            <a:r>
              <a:rPr lang="en-AU" dirty="0"/>
              <a:t>, </a:t>
            </a:r>
            <a:r>
              <a:rPr lang="en-AU" b="1" dirty="0"/>
              <a:t>Y(a)</a:t>
            </a:r>
            <a:r>
              <a:rPr lang="en-AU" dirty="0"/>
              <a:t> and </a:t>
            </a:r>
            <a:r>
              <a:rPr lang="en-AU" b="1" dirty="0"/>
              <a:t>Z(a)</a:t>
            </a:r>
            <a:r>
              <a:rPr lang="en-AU" dirty="0"/>
              <a:t> will give you the 3D coordinate of the point on the middle of the line from point </a:t>
            </a:r>
            <a:r>
              <a:rPr lang="en-AU" b="1" dirty="0"/>
              <a:t>A</a:t>
            </a:r>
            <a:r>
              <a:rPr lang="en-AU" dirty="0"/>
              <a:t> to point </a:t>
            </a:r>
            <a:r>
              <a:rPr lang="en-AU" b="1" dirty="0"/>
              <a:t>B</a:t>
            </a:r>
            <a:r>
              <a:rPr lang="en-AU" dirty="0"/>
              <a:t>. </a:t>
            </a:r>
          </a:p>
          <a:p>
            <a:endParaRPr lang="en-AU" dirty="0"/>
          </a:p>
        </p:txBody>
      </p:sp>
      <p:pic>
        <p:nvPicPr>
          <p:cNvPr id="10242" name="Picture 2" descr="https://lh6.googleusercontent.com/2Jfrl_zuoX9JH-3E0x9MIOZxpZ7X94XNvHhWd4MauZLXCNXQaO3B2sYdjPfCZUrg74Q8r4flJgFiSqJQJFDgQhCPhfy0AB5kgekbDUlIWqc6tcU-Pk650y5ZC0uluDCtlYK3X-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918" y="1690689"/>
            <a:ext cx="161925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7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2-Quadratic (curves)</a:t>
            </a:r>
          </a:p>
        </p:txBody>
      </p:sp>
      <p:sp>
        <p:nvSpPr>
          <p:cNvPr id="3" name="Content Placeholder 2"/>
          <p:cNvSpPr>
            <a:spLocks noGrp="1"/>
          </p:cNvSpPr>
          <p:nvPr>
            <p:ph idx="1"/>
          </p:nvPr>
        </p:nvSpPr>
        <p:spPr>
          <a:xfrm>
            <a:off x="628650" y="1584102"/>
            <a:ext cx="6390336" cy="4932608"/>
          </a:xfrm>
        </p:spPr>
        <p:txBody>
          <a:bodyPr>
            <a:normAutofit fontScale="62500" lnSpcReduction="20000"/>
          </a:bodyPr>
          <a:lstStyle/>
          <a:p>
            <a:r>
              <a:rPr lang="en-AU" dirty="0"/>
              <a:t>This: </a:t>
            </a:r>
            <a:r>
              <a:rPr lang="en-AU" b="1" dirty="0"/>
              <a:t>(</a:t>
            </a:r>
            <a:r>
              <a:rPr lang="en-AU" b="1" dirty="0" err="1"/>
              <a:t>a+b</a:t>
            </a:r>
            <a:r>
              <a:rPr lang="en-AU" b="1" dirty="0"/>
              <a:t>)=1</a:t>
            </a:r>
            <a:r>
              <a:rPr lang="en-AU" dirty="0"/>
              <a:t>, where </a:t>
            </a:r>
            <a:r>
              <a:rPr lang="en-AU" b="1" dirty="0"/>
              <a:t>b = (1.0-a)</a:t>
            </a:r>
            <a:r>
              <a:rPr lang="en-AU" dirty="0"/>
              <a:t> is the key to everything. </a:t>
            </a:r>
          </a:p>
          <a:p>
            <a:r>
              <a:rPr lang="en-AU" dirty="0"/>
              <a:t>We know that a polynomial function is a curve, so why not try to make </a:t>
            </a:r>
            <a:r>
              <a:rPr lang="en-AU" b="1" dirty="0"/>
              <a:t>(</a:t>
            </a:r>
            <a:r>
              <a:rPr lang="en-AU" b="1" dirty="0" err="1"/>
              <a:t>a+b</a:t>
            </a:r>
            <a:r>
              <a:rPr lang="en-AU" b="1" dirty="0"/>
              <a:t>)</a:t>
            </a:r>
            <a:r>
              <a:rPr lang="en-AU" dirty="0"/>
              <a:t> a polynomial function? Let's try: </a:t>
            </a:r>
          </a:p>
          <a:p>
            <a:r>
              <a:rPr lang="en-AU" b="1" dirty="0"/>
              <a:t>(</a:t>
            </a:r>
            <a:r>
              <a:rPr lang="en-AU" b="1" dirty="0" err="1"/>
              <a:t>a+b</a:t>
            </a:r>
            <a:r>
              <a:rPr lang="en-AU" b="1" dirty="0"/>
              <a:t>)² = a² + 2a·b + b²</a:t>
            </a:r>
            <a:endParaRPr lang="en-AU" dirty="0"/>
          </a:p>
          <a:p>
            <a:r>
              <a:rPr lang="en-AU" dirty="0"/>
              <a:t>Knowing that </a:t>
            </a:r>
            <a:r>
              <a:rPr lang="en-AU" b="1" dirty="0"/>
              <a:t>b=1-a</a:t>
            </a:r>
            <a:r>
              <a:rPr lang="en-AU" dirty="0"/>
              <a:t> we see that </a:t>
            </a:r>
            <a:r>
              <a:rPr lang="en-AU" b="1" dirty="0"/>
              <a:t>a² + 2·a·b + b²</a:t>
            </a:r>
            <a:r>
              <a:rPr lang="en-AU" dirty="0"/>
              <a:t> is still equal to one, since </a:t>
            </a:r>
            <a:r>
              <a:rPr lang="en-AU" b="1" dirty="0"/>
              <a:t>(</a:t>
            </a:r>
            <a:r>
              <a:rPr lang="en-AU" b="1" dirty="0" err="1"/>
              <a:t>a+b</a:t>
            </a:r>
            <a:r>
              <a:rPr lang="en-AU" b="1" dirty="0"/>
              <a:t>) = 1</a:t>
            </a:r>
            <a:r>
              <a:rPr lang="en-AU" dirty="0"/>
              <a:t>, and </a:t>
            </a:r>
            <a:r>
              <a:rPr lang="en-AU" b="1" dirty="0"/>
              <a:t>1² = 1</a:t>
            </a:r>
            <a:r>
              <a:rPr lang="en-AU" dirty="0"/>
              <a:t>. </a:t>
            </a:r>
          </a:p>
          <a:p>
            <a:r>
              <a:rPr lang="en-AU" dirty="0"/>
              <a:t>We now need three control points, </a:t>
            </a:r>
            <a:r>
              <a:rPr lang="en-AU" b="1" dirty="0"/>
              <a:t>A</a:t>
            </a:r>
            <a:r>
              <a:rPr lang="en-AU" dirty="0"/>
              <a:t>, </a:t>
            </a:r>
            <a:r>
              <a:rPr lang="en-AU" b="1" dirty="0"/>
              <a:t>B</a:t>
            </a:r>
            <a:r>
              <a:rPr lang="en-AU" dirty="0"/>
              <a:t> and </a:t>
            </a:r>
            <a:r>
              <a:rPr lang="en-AU" b="1" dirty="0"/>
              <a:t>C</a:t>
            </a:r>
            <a:r>
              <a:rPr lang="en-AU" dirty="0"/>
              <a:t>, where </a:t>
            </a:r>
            <a:r>
              <a:rPr lang="en-AU" b="1" dirty="0"/>
              <a:t>A</a:t>
            </a:r>
            <a:r>
              <a:rPr lang="en-AU" dirty="0"/>
              <a:t> and </a:t>
            </a:r>
            <a:r>
              <a:rPr lang="en-AU" b="1" dirty="0"/>
              <a:t>C</a:t>
            </a:r>
            <a:r>
              <a:rPr lang="en-AU" dirty="0"/>
              <a:t> are the end points of the curve, and </a:t>
            </a:r>
            <a:r>
              <a:rPr lang="en-AU" b="1" dirty="0"/>
              <a:t>B</a:t>
            </a:r>
            <a:r>
              <a:rPr lang="en-AU" dirty="0"/>
              <a:t> decides how much and in which direction it curves. Except for that, it is the same as with the parametric line. </a:t>
            </a:r>
          </a:p>
          <a:p>
            <a:r>
              <a:rPr lang="en-AU" b="1" dirty="0"/>
              <a:t>X(a) = Ax·a² + Bx·2·a·b + Cx·b²</a:t>
            </a:r>
            <a:endParaRPr lang="en-AU" dirty="0"/>
          </a:p>
          <a:p>
            <a:r>
              <a:rPr lang="en-AU" b="1" dirty="0"/>
              <a:t>Y(a) = Ay·a² + By·2·a·b + Cy·b²</a:t>
            </a:r>
            <a:endParaRPr lang="en-AU" dirty="0"/>
          </a:p>
          <a:p>
            <a:r>
              <a:rPr lang="en-AU" b="1" dirty="0"/>
              <a:t>Z(a) = Az·a² + Bz·2·a·b + Cz·b²</a:t>
            </a:r>
            <a:endParaRPr lang="en-AU" dirty="0"/>
          </a:p>
          <a:p>
            <a:r>
              <a:rPr lang="en-AU" dirty="0"/>
              <a:t>Still, if you set </a:t>
            </a:r>
            <a:r>
              <a:rPr lang="en-AU" b="1" dirty="0"/>
              <a:t>a = 0.5</a:t>
            </a:r>
            <a:r>
              <a:rPr lang="en-AU" dirty="0"/>
              <a:t>, then </a:t>
            </a:r>
            <a:r>
              <a:rPr lang="en-AU" b="1" dirty="0"/>
              <a:t>a² = 0.25</a:t>
            </a:r>
            <a:r>
              <a:rPr lang="en-AU" dirty="0"/>
              <a:t>, </a:t>
            </a:r>
            <a:r>
              <a:rPr lang="en-AU" b="1" dirty="0"/>
              <a:t>2·a·b = 0.5</a:t>
            </a:r>
            <a:r>
              <a:rPr lang="en-AU" dirty="0"/>
              <a:t> and </a:t>
            </a:r>
            <a:r>
              <a:rPr lang="en-AU" b="1" dirty="0"/>
              <a:t>b² = 0.25</a:t>
            </a:r>
            <a:r>
              <a:rPr lang="en-AU" dirty="0"/>
              <a:t> giving the middle point, </a:t>
            </a:r>
            <a:r>
              <a:rPr lang="en-AU" b="1" dirty="0"/>
              <a:t>B</a:t>
            </a:r>
            <a:r>
              <a:rPr lang="en-AU" dirty="0"/>
              <a:t>, the biggest impact and making point </a:t>
            </a:r>
            <a:r>
              <a:rPr lang="en-AU" b="1" dirty="0"/>
              <a:t>A</a:t>
            </a:r>
            <a:r>
              <a:rPr lang="en-AU" dirty="0"/>
              <a:t> and </a:t>
            </a:r>
            <a:r>
              <a:rPr lang="en-AU" b="1" dirty="0"/>
              <a:t>C</a:t>
            </a:r>
            <a:r>
              <a:rPr lang="en-AU" dirty="0"/>
              <a:t> pull equally to their sides. If you set </a:t>
            </a:r>
            <a:r>
              <a:rPr lang="en-AU" b="1" dirty="0"/>
              <a:t>a = 1.0</a:t>
            </a:r>
            <a:r>
              <a:rPr lang="en-AU" dirty="0"/>
              <a:t>, then </a:t>
            </a:r>
            <a:r>
              <a:rPr lang="en-AU" b="1" dirty="0"/>
              <a:t>a² = 1.0</a:t>
            </a:r>
            <a:r>
              <a:rPr lang="en-AU" dirty="0"/>
              <a:t>, </a:t>
            </a:r>
            <a:r>
              <a:rPr lang="en-AU" b="1" dirty="0" err="1"/>
              <a:t>a·b</a:t>
            </a:r>
            <a:r>
              <a:rPr lang="en-AU" b="1" dirty="0"/>
              <a:t> = 0.0</a:t>
            </a:r>
            <a:r>
              <a:rPr lang="en-AU" dirty="0"/>
              <a:t> and </a:t>
            </a:r>
            <a:r>
              <a:rPr lang="en-AU" b="1" dirty="0"/>
              <a:t>b² = 0.0</a:t>
            </a:r>
            <a:r>
              <a:rPr lang="en-AU" dirty="0"/>
              <a:t> meaning that result is the control point </a:t>
            </a:r>
            <a:r>
              <a:rPr lang="en-AU" b="1" dirty="0"/>
              <a:t>A</a:t>
            </a:r>
            <a:r>
              <a:rPr lang="en-AU" dirty="0"/>
              <a:t> itself, just the same as setting </a:t>
            </a:r>
            <a:r>
              <a:rPr lang="en-AU" b="1" dirty="0"/>
              <a:t>a = 0.0</a:t>
            </a:r>
            <a:r>
              <a:rPr lang="en-AU" dirty="0"/>
              <a:t> will return the coordinates of control point </a:t>
            </a:r>
            <a:r>
              <a:rPr lang="en-AU" b="1" dirty="0"/>
              <a:t>C</a:t>
            </a:r>
            <a:r>
              <a:rPr lang="en-AU" dirty="0"/>
              <a:t>. </a:t>
            </a:r>
          </a:p>
          <a:p>
            <a:endParaRPr lang="en-AU" dirty="0"/>
          </a:p>
        </p:txBody>
      </p:sp>
      <p:pic>
        <p:nvPicPr>
          <p:cNvPr id="11266" name="Picture 2" descr="https://lh4.googleusercontent.com/g7ajC51GE2mLiNtXMCaqhjctz5xJecFtuc4_HmouKNUsEm1i9ad6p9Sfn_gYw_WWU33jMFgrJ5i_a04WxWvRcjHTQGKI6lHrJ2BZ0d9PRqOSStH6gLHxsQmqk-Byng5YXWMSc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282" y="1804385"/>
            <a:ext cx="1905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509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3-Cubic</a:t>
            </a:r>
          </a:p>
        </p:txBody>
      </p:sp>
      <p:sp>
        <p:nvSpPr>
          <p:cNvPr id="3" name="Content Placeholder 2"/>
          <p:cNvSpPr>
            <a:spLocks noGrp="1"/>
          </p:cNvSpPr>
          <p:nvPr>
            <p:ph idx="1"/>
          </p:nvPr>
        </p:nvSpPr>
        <p:spPr>
          <a:xfrm>
            <a:off x="628650" y="1825625"/>
            <a:ext cx="5991091" cy="4351338"/>
          </a:xfrm>
        </p:spPr>
        <p:txBody>
          <a:bodyPr>
            <a:normAutofit fontScale="85000" lnSpcReduction="10000"/>
          </a:bodyPr>
          <a:lstStyle/>
          <a:p>
            <a:r>
              <a:rPr lang="en-AU" dirty="0"/>
              <a:t>We can also increase the number of control points using </a:t>
            </a:r>
            <a:r>
              <a:rPr lang="en-AU" b="1" dirty="0"/>
              <a:t>(</a:t>
            </a:r>
            <a:r>
              <a:rPr lang="en-AU" b="1" dirty="0" err="1"/>
              <a:t>a+b</a:t>
            </a:r>
            <a:r>
              <a:rPr lang="en-AU" b="1" dirty="0"/>
              <a:t>)³</a:t>
            </a:r>
            <a:r>
              <a:rPr lang="en-AU" dirty="0"/>
              <a:t> instead of </a:t>
            </a:r>
            <a:r>
              <a:rPr lang="en-AU" b="1" dirty="0"/>
              <a:t>(</a:t>
            </a:r>
            <a:r>
              <a:rPr lang="en-AU" b="1" dirty="0" err="1"/>
              <a:t>a+b</a:t>
            </a:r>
            <a:r>
              <a:rPr lang="en-AU" b="1" dirty="0"/>
              <a:t>)²</a:t>
            </a:r>
            <a:r>
              <a:rPr lang="en-AU" dirty="0"/>
              <a:t>, giving you more control over how to bend the curve. </a:t>
            </a:r>
          </a:p>
          <a:p>
            <a:r>
              <a:rPr lang="en-AU" b="1" dirty="0"/>
              <a:t>(</a:t>
            </a:r>
            <a:r>
              <a:rPr lang="en-AU" b="1" dirty="0" err="1"/>
              <a:t>a+b</a:t>
            </a:r>
            <a:r>
              <a:rPr lang="en-AU" b="1" dirty="0"/>
              <a:t>)³ = a³ + 3·a²·b + 3·a·b² + b³</a:t>
            </a:r>
            <a:endParaRPr lang="en-AU" dirty="0"/>
          </a:p>
          <a:p>
            <a:r>
              <a:rPr lang="en-AU" dirty="0"/>
              <a:t>Now we need four control points </a:t>
            </a:r>
            <a:r>
              <a:rPr lang="en-AU" b="1" dirty="0"/>
              <a:t>A</a:t>
            </a:r>
            <a:r>
              <a:rPr lang="en-AU" dirty="0"/>
              <a:t>, </a:t>
            </a:r>
            <a:r>
              <a:rPr lang="en-AU" b="1" dirty="0"/>
              <a:t>B</a:t>
            </a:r>
            <a:r>
              <a:rPr lang="en-AU" dirty="0"/>
              <a:t>, </a:t>
            </a:r>
            <a:r>
              <a:rPr lang="en-AU" b="1" dirty="0"/>
              <a:t>C</a:t>
            </a:r>
            <a:r>
              <a:rPr lang="en-AU" dirty="0"/>
              <a:t> and </a:t>
            </a:r>
            <a:r>
              <a:rPr lang="en-AU" b="1" dirty="0"/>
              <a:t>D</a:t>
            </a:r>
            <a:r>
              <a:rPr lang="en-AU" dirty="0"/>
              <a:t>, where </a:t>
            </a:r>
            <a:r>
              <a:rPr lang="en-AU" b="1" dirty="0"/>
              <a:t>A</a:t>
            </a:r>
            <a:r>
              <a:rPr lang="en-AU" dirty="0"/>
              <a:t> and </a:t>
            </a:r>
            <a:r>
              <a:rPr lang="en-AU" b="1" dirty="0"/>
              <a:t>D</a:t>
            </a:r>
            <a:r>
              <a:rPr lang="en-AU" dirty="0"/>
              <a:t> are the end points. </a:t>
            </a:r>
          </a:p>
          <a:p>
            <a:r>
              <a:rPr lang="en-AU" b="1" dirty="0"/>
              <a:t>X(a) = Ax·a³ + Bx·3·a²·b + Cx·3·a·b² + Dx·b³</a:t>
            </a:r>
            <a:endParaRPr lang="en-AU" dirty="0"/>
          </a:p>
          <a:p>
            <a:r>
              <a:rPr lang="en-AU" b="1" dirty="0"/>
              <a:t>Y(a) = Ay·a³ + By·3·a²·b + Cy·3·a·b² + Dy·b³</a:t>
            </a:r>
            <a:endParaRPr lang="en-AU" dirty="0"/>
          </a:p>
          <a:p>
            <a:r>
              <a:rPr lang="en-AU" b="1" dirty="0"/>
              <a:t>Z(a) = Az·a³ + Bz·3·a²·b + Cz·3·a·b² + Dz·b³</a:t>
            </a:r>
            <a:endParaRPr lang="en-AU" dirty="0"/>
          </a:p>
          <a:p>
            <a:endParaRPr lang="en-AU" dirty="0"/>
          </a:p>
        </p:txBody>
      </p:sp>
      <p:pic>
        <p:nvPicPr>
          <p:cNvPr id="12290" name="Picture 2" descr="https://lh3.googleusercontent.com/-8yPkMFTWuH9gscpVp8LbHhJ2e02rKBTotd1mb5z9GgkXpPJvJ576wKQY-ZwRSJHVpx6fJrI8PoPXDrVqeQAh7iHfX0IF48nuD0PrvOkUL8WiyTAe31eE24ZOylNubIj1Pcq_9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288" y="1825625"/>
            <a:ext cx="2215166"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52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Basics of Game programming</a:t>
            </a:r>
            <a:endParaRPr lang="en-US" sz="4400" b="0" strike="noStrike" spc="-1">
              <a:latin typeface="Arial"/>
            </a:endParaRPr>
          </a:p>
        </p:txBody>
      </p:sp>
      <p:sp>
        <p:nvSpPr>
          <p:cNvPr id="307" name="CustomShape 2"/>
          <p:cNvSpPr/>
          <p:nvPr/>
        </p:nvSpPr>
        <p:spPr>
          <a:xfrm>
            <a:off x="457200" y="1600200"/>
            <a:ext cx="8228520" cy="161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lvl="1" indent="-342000">
              <a:lnSpc>
                <a:spcPct val="100000"/>
              </a:lnSpc>
              <a:spcBef>
                <a:spcPts val="561"/>
              </a:spcBef>
              <a:buClr>
                <a:srgbClr val="000000"/>
              </a:buClr>
              <a:buFont typeface="Symbol"/>
              <a:buChar char=""/>
            </a:pPr>
            <a:r>
              <a:rPr lang="en-US" sz="2800" b="0" strike="noStrike" spc="-1">
                <a:solidFill>
                  <a:srgbClr val="000000"/>
                </a:solidFill>
                <a:latin typeface="Arial"/>
                <a:ea typeface="DejaVu Sans"/>
              </a:rPr>
              <a:t>Based on Textbook 2: “Game Programming Algorithms and Techniques- A Platform-Agnostic Approach”, Sanjay Madhav,2014, ch1</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308" name="Picture 3"/>
          <p:cNvPicPr/>
          <p:nvPr/>
        </p:nvPicPr>
        <p:blipFill>
          <a:blip r:embed="rId2"/>
          <a:stretch/>
        </p:blipFill>
        <p:spPr>
          <a:xfrm>
            <a:off x="2801160" y="3141000"/>
            <a:ext cx="3209760" cy="3527280"/>
          </a:xfrm>
          <a:prstGeom prst="rect">
            <a:avLst/>
          </a:prstGeom>
          <a:ln>
            <a:noFill/>
          </a:ln>
        </p:spPr>
      </p:pic>
    </p:spTree>
    <p:extLst>
      <p:ext uri="{BB962C8B-B14F-4D97-AF65-F5344CB8AC3E}">
        <p14:creationId xmlns:p14="http://schemas.microsoft.com/office/powerpoint/2010/main" val="1031433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The Game Loop</a:t>
            </a:r>
            <a:endParaRPr lang="en-US" sz="4400" b="0" strike="noStrike" spc="-1">
              <a:latin typeface="Arial"/>
            </a:endParaRPr>
          </a:p>
        </p:txBody>
      </p:sp>
      <p:sp>
        <p:nvSpPr>
          <p:cNvPr id="310" name="CustomShape 2"/>
          <p:cNvSpPr/>
          <p:nvPr/>
        </p:nvSpPr>
        <p:spPr>
          <a:xfrm>
            <a:off x="457200" y="1600200"/>
            <a:ext cx="822852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The </a:t>
            </a:r>
            <a:r>
              <a:rPr lang="en-US" sz="2400" b="1" strike="noStrike" spc="-1">
                <a:solidFill>
                  <a:srgbClr val="000000"/>
                </a:solidFill>
                <a:latin typeface="Arial"/>
                <a:ea typeface="DejaVu Sans"/>
              </a:rPr>
              <a:t>game loop </a:t>
            </a:r>
            <a:r>
              <a:rPr lang="en-US" sz="2400" b="0" strike="noStrike" spc="-1">
                <a:solidFill>
                  <a:srgbClr val="000000"/>
                </a:solidFill>
                <a:latin typeface="Arial"/>
                <a:ea typeface="DejaVu Sans"/>
              </a:rPr>
              <a:t>is the overall flow control for the entire game program. </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It’s a </a:t>
            </a:r>
            <a:r>
              <a:rPr lang="en-US" sz="2400" b="1" strike="noStrike" spc="-1">
                <a:solidFill>
                  <a:srgbClr val="000000"/>
                </a:solidFill>
                <a:latin typeface="Arial"/>
                <a:ea typeface="DejaVu Sans"/>
              </a:rPr>
              <a:t>loop</a:t>
            </a:r>
            <a:r>
              <a:rPr lang="en-US" sz="2400" b="0" strike="noStrike" spc="-1">
                <a:solidFill>
                  <a:srgbClr val="000000"/>
                </a:solidFill>
                <a:latin typeface="Arial"/>
                <a:ea typeface="DejaVu Sans"/>
              </a:rPr>
              <a:t> because the game keeps doing a series of actions over and over again until the user quits. </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1" strike="noStrike" spc="-1">
                <a:solidFill>
                  <a:srgbClr val="000000"/>
                </a:solidFill>
                <a:latin typeface="Arial"/>
                <a:ea typeface="DejaVu Sans"/>
              </a:rPr>
              <a:t>Each iteration </a:t>
            </a:r>
            <a:r>
              <a:rPr lang="en-US" sz="2400" b="0" strike="noStrike" spc="-1">
                <a:solidFill>
                  <a:srgbClr val="000000"/>
                </a:solidFill>
                <a:latin typeface="Arial"/>
                <a:ea typeface="DejaVu Sans"/>
              </a:rPr>
              <a:t>of the game loop is known as a </a:t>
            </a:r>
            <a:r>
              <a:rPr lang="en-US" sz="2400" b="1" strike="noStrike" spc="-1">
                <a:solidFill>
                  <a:srgbClr val="000000"/>
                </a:solidFill>
                <a:latin typeface="Arial"/>
                <a:ea typeface="DejaVu Sans"/>
              </a:rPr>
              <a:t>frame </a:t>
            </a:r>
            <a:r>
              <a:rPr lang="en-US" sz="2400" b="0" strike="noStrike" spc="-1">
                <a:solidFill>
                  <a:srgbClr val="000000"/>
                </a:solidFill>
                <a:latin typeface="Arial"/>
                <a:ea typeface="DejaVu Sans"/>
              </a:rPr>
              <a:t>.</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Most real-time games update several times per second: </a:t>
            </a:r>
            <a:r>
              <a:rPr lang="en-US" sz="2400" b="0" strike="noStrike" spc="-1">
                <a:solidFill>
                  <a:srgbClr val="FF0000"/>
                </a:solidFill>
                <a:latin typeface="Arial"/>
                <a:ea typeface="DejaVu Sans"/>
              </a:rPr>
              <a:t>30 and 60</a:t>
            </a:r>
            <a:r>
              <a:rPr lang="en-US" sz="2400" b="0" strike="noStrike" spc="-1">
                <a:solidFill>
                  <a:srgbClr val="000000"/>
                </a:solidFill>
                <a:latin typeface="Arial"/>
                <a:ea typeface="DejaVu Sans"/>
              </a:rPr>
              <a:t> are the two most common </a:t>
            </a:r>
            <a:r>
              <a:rPr lang="en-US" sz="2400" b="1" strike="noStrike" spc="-1">
                <a:solidFill>
                  <a:srgbClr val="000000"/>
                </a:solidFill>
                <a:latin typeface="Arial"/>
                <a:ea typeface="DejaVu Sans"/>
              </a:rPr>
              <a:t>intervals</a:t>
            </a:r>
            <a:r>
              <a:rPr lang="en-US" sz="2400" b="0" strike="noStrike" spc="-1">
                <a:solidFill>
                  <a:srgbClr val="000000"/>
                </a:solidFill>
                <a:latin typeface="Arial"/>
                <a:ea typeface="DejaVu Sans"/>
              </a:rPr>
              <a:t>.</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 If a game runs at </a:t>
            </a:r>
            <a:r>
              <a:rPr lang="en-US" sz="2400" b="0" strike="noStrike" spc="-1">
                <a:solidFill>
                  <a:srgbClr val="FF0000"/>
                </a:solidFill>
                <a:latin typeface="Arial"/>
                <a:ea typeface="DejaVu Sans"/>
              </a:rPr>
              <a:t>60 FPS ( </a:t>
            </a:r>
            <a:r>
              <a:rPr lang="en-US" sz="2400" b="1" strike="noStrike" spc="-1">
                <a:solidFill>
                  <a:srgbClr val="FF0000"/>
                </a:solidFill>
                <a:latin typeface="Arial"/>
                <a:ea typeface="DejaVu Sans"/>
              </a:rPr>
              <a:t>frames per second </a:t>
            </a:r>
            <a:r>
              <a:rPr lang="en-US" sz="2400" b="0" strike="noStrike" spc="-1">
                <a:solidFill>
                  <a:srgbClr val="FF0000"/>
                </a:solidFill>
                <a:latin typeface="Arial"/>
                <a:ea typeface="DejaVu Sans"/>
              </a:rPr>
              <a:t>), </a:t>
            </a:r>
            <a:r>
              <a:rPr lang="en-US" sz="2400" b="0" strike="noStrike" spc="-1">
                <a:solidFill>
                  <a:srgbClr val="000000"/>
                </a:solidFill>
                <a:latin typeface="Arial"/>
                <a:ea typeface="DejaVu Sans"/>
              </a:rPr>
              <a:t>this means that the game loop completes 60 iterations every second.</a:t>
            </a:r>
            <a:endParaRPr lang="en-US" sz="2400" b="0" strike="noStrike" spc="-1">
              <a:latin typeface="Arial"/>
            </a:endParaRPr>
          </a:p>
        </p:txBody>
      </p:sp>
    </p:spTree>
    <p:extLst>
      <p:ext uri="{BB962C8B-B14F-4D97-AF65-F5344CB8AC3E}">
        <p14:creationId xmlns:p14="http://schemas.microsoft.com/office/powerpoint/2010/main" val="2719107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Traditional Game Loop</a:t>
            </a:r>
            <a:endParaRPr lang="en-US" sz="4400" b="0" strike="noStrike" spc="-1">
              <a:latin typeface="Arial"/>
            </a:endParaRPr>
          </a:p>
        </p:txBody>
      </p:sp>
      <p:sp>
        <p:nvSpPr>
          <p:cNvPr id="312" name="CustomShape 2"/>
          <p:cNvSpPr/>
          <p:nvPr/>
        </p:nvSpPr>
        <p:spPr>
          <a:xfrm>
            <a:off x="457200" y="1600200"/>
            <a:ext cx="8228520" cy="161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A traditional game loop is broken up into </a:t>
            </a:r>
            <a:r>
              <a:rPr lang="en-US" sz="2400" b="1" strike="noStrike" spc="-1">
                <a:solidFill>
                  <a:srgbClr val="000000"/>
                </a:solidFill>
                <a:latin typeface="Arial"/>
                <a:ea typeface="DejaVu Sans"/>
              </a:rPr>
              <a:t>three</a:t>
            </a:r>
            <a:r>
              <a:rPr lang="en-US" sz="2400" b="0" strike="noStrike" spc="-1">
                <a:solidFill>
                  <a:srgbClr val="000000"/>
                </a:solidFill>
                <a:latin typeface="Arial"/>
                <a:ea typeface="DejaVu Sans"/>
              </a:rPr>
              <a:t> distinct phases: processing inputs, updating the game world, and generating outputs. At a high level, a basic game loop might look like this:</a:t>
            </a:r>
            <a:endParaRPr lang="en-US" sz="2400" b="0" strike="noStrike" spc="-1">
              <a:latin typeface="Arial"/>
            </a:endParaRPr>
          </a:p>
        </p:txBody>
      </p:sp>
      <p:pic>
        <p:nvPicPr>
          <p:cNvPr id="313" name="Picture 2"/>
          <p:cNvPicPr/>
          <p:nvPr/>
        </p:nvPicPr>
        <p:blipFill>
          <a:blip r:embed="rId2"/>
          <a:stretch/>
        </p:blipFill>
        <p:spPr>
          <a:xfrm>
            <a:off x="1907640" y="3285000"/>
            <a:ext cx="5542560" cy="2591280"/>
          </a:xfrm>
          <a:prstGeom prst="rect">
            <a:avLst/>
          </a:prstGeom>
          <a:ln>
            <a:noFill/>
          </a:ln>
        </p:spPr>
      </p:pic>
    </p:spTree>
    <p:extLst>
      <p:ext uri="{BB962C8B-B14F-4D97-AF65-F5344CB8AC3E}">
        <p14:creationId xmlns:p14="http://schemas.microsoft.com/office/powerpoint/2010/main" val="264786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696B-1173-425E-A924-A7199DC2FF8E}"/>
              </a:ext>
            </a:extLst>
          </p:cNvPr>
          <p:cNvSpPr>
            <a:spLocks noGrp="1"/>
          </p:cNvSpPr>
          <p:nvPr>
            <p:ph type="title"/>
          </p:nvPr>
        </p:nvSpPr>
        <p:spPr/>
        <p:txBody>
          <a:bodyPr/>
          <a:lstStyle/>
          <a:p>
            <a:pPr algn="l"/>
            <a:r>
              <a:rPr lang="en-US" dirty="0"/>
              <a:t>Orientation of vectors</a:t>
            </a:r>
            <a:br>
              <a:rPr lang="en-US" dirty="0"/>
            </a:br>
            <a:r>
              <a:rPr lang="en-US" sz="1800" b="0" i="0" u="none" strike="noStrike" dirty="0">
                <a:solidFill>
                  <a:srgbClr val="1F3863"/>
                </a:solidFill>
                <a:effectLst/>
                <a:latin typeface="Calibri" panose="020F0502020204030204" pitchFamily="34" charset="0"/>
              </a:rPr>
              <a:t>Left-hand system vs right-hand system</a:t>
            </a:r>
            <a:endParaRPr lang="ar-EG" dirty="0"/>
          </a:p>
        </p:txBody>
      </p:sp>
      <p:sp>
        <p:nvSpPr>
          <p:cNvPr id="3" name="Content Placeholder 2">
            <a:extLst>
              <a:ext uri="{FF2B5EF4-FFF2-40B4-BE49-F238E27FC236}">
                <a16:creationId xmlns:a16="http://schemas.microsoft.com/office/drawing/2014/main" id="{033BE312-49CC-4BDA-8C1A-38D5A5875423}"/>
              </a:ext>
            </a:extLst>
          </p:cNvPr>
          <p:cNvSpPr>
            <a:spLocks noGrp="1"/>
          </p:cNvSpPr>
          <p:nvPr>
            <p:ph idx="1"/>
          </p:nvPr>
        </p:nvSpPr>
        <p:spPr>
          <a:xfrm>
            <a:off x="628650" y="1825625"/>
            <a:ext cx="7886700" cy="1603375"/>
          </a:xfrm>
        </p:spPr>
        <p:txBody>
          <a:bodyPr/>
          <a:lstStyle/>
          <a:p>
            <a:r>
              <a:rPr lang="en-US" sz="1800" b="0" i="0" u="none" strike="noStrike" dirty="0">
                <a:solidFill>
                  <a:srgbClr val="000000"/>
                </a:solidFill>
                <a:effectLst/>
                <a:latin typeface="Times New Roman" panose="02020603050405020304" pitchFamily="18" charset="0"/>
              </a:rPr>
              <a:t>In the right-hand system (RH), when curling your fingers around the z-axis with the thumb pointing toward the z positive direction, your fingers point from the x-axis toward the y-axis.</a:t>
            </a:r>
            <a:endParaRPr lang="en-US" dirty="0">
              <a:effectLst/>
            </a:endParaRPr>
          </a:p>
          <a:p>
            <a:r>
              <a:rPr lang="en-US" sz="1800" b="0" i="0" u="none" strike="noStrike" dirty="0">
                <a:solidFill>
                  <a:srgbClr val="000000"/>
                </a:solidFill>
                <a:effectLst/>
                <a:latin typeface="Times New Roman" panose="02020603050405020304" pitchFamily="18" charset="0"/>
              </a:rPr>
              <a:t>In the left system, it is the same method but using the left hand.</a:t>
            </a:r>
            <a:endParaRPr lang="en-US" dirty="0">
              <a:effectLst/>
            </a:endParaRPr>
          </a:p>
          <a:p>
            <a:endParaRPr lang="ar-EG" dirty="0"/>
          </a:p>
        </p:txBody>
      </p:sp>
      <p:pic>
        <p:nvPicPr>
          <p:cNvPr id="2050" name="Picture 2">
            <a:extLst>
              <a:ext uri="{FF2B5EF4-FFF2-40B4-BE49-F238E27FC236}">
                <a16:creationId xmlns:a16="http://schemas.microsoft.com/office/drawing/2014/main" id="{3916A44A-A658-4113-A19D-9FEF5551C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23" y="3683726"/>
            <a:ext cx="6854107" cy="257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3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Game Loop (continue)</a:t>
            </a:r>
            <a:endParaRPr lang="en-US" sz="4400" b="0" strike="noStrike" spc="-1">
              <a:latin typeface="Arial"/>
            </a:endParaRPr>
          </a:p>
        </p:txBody>
      </p:sp>
      <p:sp>
        <p:nvSpPr>
          <p:cNvPr id="315" name="CustomShape 2"/>
          <p:cNvSpPr/>
          <p:nvPr/>
        </p:nvSpPr>
        <p:spPr>
          <a:xfrm>
            <a:off x="457200" y="980640"/>
            <a:ext cx="8228520" cy="56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514440" indent="-513360">
              <a:lnSpc>
                <a:spcPct val="100000"/>
              </a:lnSpc>
              <a:spcBef>
                <a:spcPts val="561"/>
              </a:spcBef>
              <a:buClr>
                <a:srgbClr val="000000"/>
              </a:buClr>
              <a:buFont typeface="StarSymbol"/>
              <a:buAutoNum type="arabicPeriod"/>
            </a:pPr>
            <a:r>
              <a:rPr lang="en-US" sz="2800" b="1" u="sng" strike="noStrike" spc="-1">
                <a:solidFill>
                  <a:srgbClr val="000000"/>
                </a:solidFill>
                <a:uFillTx/>
                <a:latin typeface="Arial"/>
                <a:ea typeface="DejaVu Sans"/>
              </a:rPr>
              <a:t>processing inputs </a:t>
            </a:r>
            <a:r>
              <a:rPr lang="en-US" sz="2800" b="0" strike="noStrike" spc="-1">
                <a:solidFill>
                  <a:srgbClr val="000000"/>
                </a:solidFill>
                <a:latin typeface="Arial"/>
                <a:ea typeface="DejaVu Sans"/>
              </a:rPr>
              <a:t>: detecting any inputs from devices such as a keyboard, mouse, or controller.</a:t>
            </a:r>
            <a:endParaRPr lang="en-US" sz="2800" b="0" strike="noStrike" spc="-1">
              <a:latin typeface="Arial"/>
            </a:endParaRPr>
          </a:p>
          <a:p>
            <a:pPr marL="514440" indent="-513360">
              <a:lnSpc>
                <a:spcPct val="100000"/>
              </a:lnSpc>
              <a:spcBef>
                <a:spcPts val="561"/>
              </a:spcBef>
              <a:buClr>
                <a:srgbClr val="000000"/>
              </a:buClr>
              <a:buFont typeface="StarSymbol"/>
              <a:buAutoNum type="arabicPeriod"/>
            </a:pPr>
            <a:r>
              <a:rPr lang="en-US" sz="2800" b="1" u="sng" strike="noStrike" spc="-1">
                <a:solidFill>
                  <a:srgbClr val="000000"/>
                </a:solidFill>
                <a:uFillTx/>
                <a:latin typeface="Arial"/>
                <a:ea typeface="DejaVu Sans"/>
              </a:rPr>
              <a:t>Updating the game world </a:t>
            </a:r>
            <a:r>
              <a:rPr lang="en-US" sz="2800" b="0" strike="noStrike" spc="-1">
                <a:solidFill>
                  <a:srgbClr val="000000"/>
                </a:solidFill>
                <a:latin typeface="Arial"/>
                <a:ea typeface="DejaVu Sans"/>
              </a:rPr>
              <a:t>: going through everything that is active in the game and </a:t>
            </a:r>
            <a:r>
              <a:rPr lang="en-US" sz="2800" b="1" strike="noStrike" spc="-1">
                <a:solidFill>
                  <a:srgbClr val="000000"/>
                </a:solidFill>
                <a:latin typeface="Arial"/>
                <a:ea typeface="DejaVu Sans"/>
              </a:rPr>
              <a:t>updating</a:t>
            </a:r>
            <a:r>
              <a:rPr lang="en-US" sz="2800" b="0" strike="noStrike" spc="-1">
                <a:solidFill>
                  <a:srgbClr val="000000"/>
                </a:solidFill>
                <a:latin typeface="Arial"/>
                <a:ea typeface="DejaVu Sans"/>
              </a:rPr>
              <a:t> its state and making </a:t>
            </a:r>
            <a:r>
              <a:rPr lang="en-US" sz="2800" b="1" strike="noStrike" spc="-1">
                <a:solidFill>
                  <a:srgbClr val="000000"/>
                </a:solidFill>
                <a:latin typeface="Arial"/>
                <a:ea typeface="DejaVu Sans"/>
              </a:rPr>
              <a:t>decisions</a:t>
            </a:r>
            <a:r>
              <a:rPr lang="en-US" sz="2800" b="0" strike="noStrike" spc="-1">
                <a:solidFill>
                  <a:srgbClr val="000000"/>
                </a:solidFill>
                <a:latin typeface="Arial"/>
                <a:ea typeface="DejaVu Sans"/>
              </a:rPr>
              <a:t>.</a:t>
            </a:r>
            <a:endParaRPr lang="en-US" sz="2800" b="0" strike="noStrike" spc="-1">
              <a:latin typeface="Arial"/>
            </a:endParaRPr>
          </a:p>
          <a:p>
            <a:pPr marL="514440" indent="-513360">
              <a:lnSpc>
                <a:spcPct val="100000"/>
              </a:lnSpc>
              <a:spcBef>
                <a:spcPts val="561"/>
              </a:spcBef>
              <a:buClr>
                <a:srgbClr val="000000"/>
              </a:buClr>
              <a:buFont typeface="StarSymbol"/>
              <a:buAutoNum type="arabicPeriod"/>
            </a:pPr>
            <a:r>
              <a:rPr lang="en-US" sz="2800" b="1" u="sng" strike="noStrike" spc="-1">
                <a:solidFill>
                  <a:srgbClr val="000000"/>
                </a:solidFill>
                <a:uFillTx/>
                <a:latin typeface="Arial"/>
                <a:ea typeface="DejaVu Sans"/>
              </a:rPr>
              <a:t>generating outputs</a:t>
            </a:r>
            <a:r>
              <a:rPr lang="en-US" sz="2800" b="0" strike="noStrike" spc="-1">
                <a:solidFill>
                  <a:srgbClr val="000000"/>
                </a:solidFill>
                <a:latin typeface="Arial"/>
                <a:ea typeface="DejaVu Sans"/>
              </a:rPr>
              <a:t>, the most computationally expensive output is :</a:t>
            </a:r>
            <a:endParaRPr lang="en-US" sz="2800" b="0" strike="noStrike" spc="-1">
              <a:latin typeface="Arial"/>
            </a:endParaRPr>
          </a:p>
          <a:p>
            <a:pPr marL="914400" lvl="1" indent="-513360">
              <a:lnSpc>
                <a:spcPct val="100000"/>
              </a:lnSpc>
              <a:spcBef>
                <a:spcPts val="479"/>
              </a:spcBef>
              <a:buClr>
                <a:srgbClr val="000000"/>
              </a:buClr>
              <a:buFont typeface="Symbol"/>
              <a:buChar char=""/>
            </a:pPr>
            <a:r>
              <a:rPr lang="en-US" sz="2400" b="0" strike="noStrike" spc="-1">
                <a:solidFill>
                  <a:srgbClr val="000000"/>
                </a:solidFill>
                <a:latin typeface="Arial"/>
                <a:ea typeface="DejaVu Sans"/>
              </a:rPr>
              <a:t>graphics, which may be 2D or 3D. </a:t>
            </a:r>
            <a:endParaRPr lang="en-US" sz="2400" b="0" strike="noStrike" spc="-1">
              <a:latin typeface="Arial"/>
            </a:endParaRPr>
          </a:p>
          <a:p>
            <a:pPr marL="914400" lvl="1" indent="-513360">
              <a:lnSpc>
                <a:spcPct val="100000"/>
              </a:lnSpc>
              <a:spcBef>
                <a:spcPts val="479"/>
              </a:spcBef>
              <a:buClr>
                <a:srgbClr val="000000"/>
              </a:buClr>
              <a:buFont typeface="Symbol"/>
              <a:buChar char=""/>
            </a:pPr>
            <a:r>
              <a:rPr lang="en-US" sz="2400" b="0" strike="noStrike" spc="-1">
                <a:solidFill>
                  <a:srgbClr val="000000"/>
                </a:solidFill>
                <a:latin typeface="Arial"/>
                <a:ea typeface="DejaVu Sans"/>
              </a:rPr>
              <a:t>audio including sound effects, music, </a:t>
            </a:r>
            <a:endParaRPr lang="en-US" sz="2400" b="0" strike="noStrike" spc="-1">
              <a:latin typeface="Arial"/>
            </a:endParaRPr>
          </a:p>
          <a:p>
            <a:pPr marL="914400" lvl="1" indent="-513360">
              <a:lnSpc>
                <a:spcPct val="100000"/>
              </a:lnSpc>
              <a:spcBef>
                <a:spcPts val="479"/>
              </a:spcBef>
              <a:buClr>
                <a:srgbClr val="000000"/>
              </a:buClr>
              <a:buFont typeface="Symbol"/>
              <a:buChar char=""/>
            </a:pPr>
            <a:r>
              <a:rPr lang="en-US" sz="2400" b="0" strike="noStrike" spc="-1">
                <a:solidFill>
                  <a:srgbClr val="000000"/>
                </a:solidFill>
                <a:latin typeface="Arial"/>
                <a:ea typeface="DejaVu Sans"/>
              </a:rPr>
              <a:t>and dialogue</a:t>
            </a:r>
            <a:endParaRPr lang="en-US" sz="2400" b="0" strike="noStrike" spc="-1">
              <a:latin typeface="Arial"/>
            </a:endParaRPr>
          </a:p>
          <a:p>
            <a:pPr marL="914400" lvl="1" indent="-513360">
              <a:lnSpc>
                <a:spcPct val="100000"/>
              </a:lnSpc>
              <a:spcBef>
                <a:spcPts val="479"/>
              </a:spcBef>
              <a:buClr>
                <a:srgbClr val="000000"/>
              </a:buClr>
              <a:buFont typeface="Symbol"/>
              <a:buChar char=""/>
            </a:pPr>
            <a:r>
              <a:rPr lang="en-US" sz="2400" b="0" strike="noStrike" spc="-1">
                <a:solidFill>
                  <a:srgbClr val="000000"/>
                </a:solidFill>
                <a:latin typeface="Arial"/>
                <a:ea typeface="DejaVu Sans"/>
              </a:rPr>
              <a:t>Others…</a:t>
            </a:r>
            <a:endParaRPr lang="en-US" sz="2400" b="0" strike="noStrike" spc="-1">
              <a:latin typeface="Arial"/>
            </a:endParaRPr>
          </a:p>
        </p:txBody>
      </p:sp>
    </p:spTree>
    <p:extLst>
      <p:ext uri="{BB962C8B-B14F-4D97-AF65-F5344CB8AC3E}">
        <p14:creationId xmlns:p14="http://schemas.microsoft.com/office/powerpoint/2010/main" val="3433993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Example: pacman game</a:t>
            </a:r>
            <a:endParaRPr lang="en-US" sz="4400" b="0" strike="noStrike" spc="-1">
              <a:latin typeface="Arial"/>
            </a:endParaRPr>
          </a:p>
        </p:txBody>
      </p:sp>
      <p:pic>
        <p:nvPicPr>
          <p:cNvPr id="317" name="Picture 2" descr="http://static.tvtropes.org/pmwiki/pub/images/pac_man.png"/>
          <p:cNvPicPr/>
          <p:nvPr/>
        </p:nvPicPr>
        <p:blipFill>
          <a:blip r:embed="rId2"/>
          <a:stretch/>
        </p:blipFill>
        <p:spPr>
          <a:xfrm>
            <a:off x="2627640" y="1484640"/>
            <a:ext cx="3887280" cy="4998240"/>
          </a:xfrm>
          <a:prstGeom prst="rect">
            <a:avLst/>
          </a:prstGeom>
          <a:ln>
            <a:noFill/>
          </a:ln>
        </p:spPr>
      </p:pic>
    </p:spTree>
    <p:extLst>
      <p:ext uri="{BB962C8B-B14F-4D97-AF65-F5344CB8AC3E}">
        <p14:creationId xmlns:p14="http://schemas.microsoft.com/office/powerpoint/2010/main" val="423937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Example: Theoretical </a:t>
            </a:r>
            <a:r>
              <a:rPr lang="en-US" sz="4400" b="0" i="1" strike="noStrike" spc="-1">
                <a:solidFill>
                  <a:srgbClr val="000000"/>
                </a:solidFill>
                <a:latin typeface="Arial"/>
                <a:ea typeface="DejaVu Sans"/>
              </a:rPr>
              <a:t>Pac-Man </a:t>
            </a:r>
            <a:r>
              <a:rPr lang="en-US" sz="4400" b="0" strike="noStrike" spc="-1">
                <a:solidFill>
                  <a:srgbClr val="000000"/>
                </a:solidFill>
                <a:latin typeface="Arial"/>
                <a:ea typeface="DejaVu Sans"/>
              </a:rPr>
              <a:t>Game Loop</a:t>
            </a:r>
            <a:endParaRPr lang="en-US" sz="4400" b="0" strike="noStrike" spc="-1">
              <a:latin typeface="Arial"/>
            </a:endParaRPr>
          </a:p>
        </p:txBody>
      </p:sp>
      <p:pic>
        <p:nvPicPr>
          <p:cNvPr id="319" name="Picture 2"/>
          <p:cNvPicPr/>
          <p:nvPr/>
        </p:nvPicPr>
        <p:blipFill>
          <a:blip r:embed="rId2"/>
          <a:stretch/>
        </p:blipFill>
        <p:spPr>
          <a:xfrm>
            <a:off x="1331640" y="1556640"/>
            <a:ext cx="6194880" cy="934920"/>
          </a:xfrm>
          <a:prstGeom prst="rect">
            <a:avLst/>
          </a:prstGeom>
          <a:ln>
            <a:noFill/>
          </a:ln>
        </p:spPr>
      </p:pic>
      <p:pic>
        <p:nvPicPr>
          <p:cNvPr id="320" name="Picture 4"/>
          <p:cNvPicPr/>
          <p:nvPr/>
        </p:nvPicPr>
        <p:blipFill>
          <a:blip r:embed="rId3"/>
          <a:stretch/>
        </p:blipFill>
        <p:spPr>
          <a:xfrm>
            <a:off x="1259640" y="2472480"/>
            <a:ext cx="6063120" cy="4384440"/>
          </a:xfrm>
          <a:prstGeom prst="rect">
            <a:avLst/>
          </a:prstGeom>
          <a:ln>
            <a:noFill/>
          </a:ln>
        </p:spPr>
      </p:pic>
    </p:spTree>
    <p:extLst>
      <p:ext uri="{BB962C8B-B14F-4D97-AF65-F5344CB8AC3E}">
        <p14:creationId xmlns:p14="http://schemas.microsoft.com/office/powerpoint/2010/main" val="326713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Multithreaded Game Loops</a:t>
            </a:r>
            <a:endParaRPr lang="en-US" sz="4400" b="0" strike="noStrike" spc="-1">
              <a:latin typeface="Arial"/>
            </a:endParaRPr>
          </a:p>
        </p:txBody>
      </p:sp>
      <p:sp>
        <p:nvSpPr>
          <p:cNvPr id="322" name="CustomShape 2"/>
          <p:cNvSpPr/>
          <p:nvPr/>
        </p:nvSpPr>
        <p:spPr>
          <a:xfrm>
            <a:off x="457200" y="1600200"/>
            <a:ext cx="822852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Some mobile and independent Games still use a variant of the traditional game loop.</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But most Large Games do not.</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That’s because </a:t>
            </a:r>
            <a:r>
              <a:rPr lang="en-US" sz="3200" b="0" strike="noStrike" spc="-1">
                <a:solidFill>
                  <a:srgbClr val="FF0000"/>
                </a:solidFill>
                <a:latin typeface="Arial"/>
                <a:ea typeface="DejaVu Sans"/>
              </a:rPr>
              <a:t>newer hardware </a:t>
            </a:r>
            <a:r>
              <a:rPr lang="en-US" sz="3200" b="0" strike="noStrike" spc="-1">
                <a:solidFill>
                  <a:srgbClr val="000000"/>
                </a:solidFill>
                <a:latin typeface="Arial"/>
                <a:ea typeface="DejaVu Sans"/>
              </a:rPr>
              <a:t>features CPUs that have </a:t>
            </a:r>
            <a:r>
              <a:rPr lang="en-US" sz="3200" b="1" strike="noStrike" spc="-1">
                <a:solidFill>
                  <a:srgbClr val="000000"/>
                </a:solidFill>
                <a:latin typeface="Arial"/>
                <a:ea typeface="DejaVu Sans"/>
              </a:rPr>
              <a:t>multiple cores</a:t>
            </a:r>
            <a:r>
              <a:rPr lang="en-US" sz="3200" b="0" strike="noStrike" spc="-1">
                <a:solidFill>
                  <a:srgbClr val="000000"/>
                </a:solidFill>
                <a:latin typeface="Arial"/>
                <a:ea typeface="DejaVu Sans"/>
              </a:rPr>
              <a:t>.</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 This means the CPU is physically capable of running multiple lines of execution, or </a:t>
            </a:r>
            <a:r>
              <a:rPr lang="en-US" sz="3200" b="1" strike="noStrike" spc="-1">
                <a:solidFill>
                  <a:srgbClr val="000000"/>
                </a:solidFill>
                <a:latin typeface="Arial"/>
                <a:ea typeface="DejaVu Sans"/>
              </a:rPr>
              <a:t>threads </a:t>
            </a:r>
            <a:r>
              <a:rPr lang="en-US" sz="3200" b="0" strike="noStrike" spc="-1">
                <a:solidFill>
                  <a:srgbClr val="000000"/>
                </a:solidFill>
                <a:latin typeface="Arial"/>
                <a:ea typeface="DejaVu Sans"/>
              </a:rPr>
              <a:t>, at the same time.</a:t>
            </a:r>
            <a:endParaRPr lang="en-US" sz="3200" b="0" strike="noStrike" spc="-1">
              <a:latin typeface="Arial"/>
            </a:endParaRPr>
          </a:p>
        </p:txBody>
      </p:sp>
    </p:spTree>
    <p:extLst>
      <p:ext uri="{BB962C8B-B14F-4D97-AF65-F5344CB8AC3E}">
        <p14:creationId xmlns:p14="http://schemas.microsoft.com/office/powerpoint/2010/main" val="215970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Time and Games</a:t>
            </a:r>
            <a:endParaRPr lang="en-US" sz="4400" b="0" strike="noStrike" spc="-1">
              <a:latin typeface="Arial"/>
            </a:endParaRPr>
          </a:p>
        </p:txBody>
      </p:sp>
      <p:sp>
        <p:nvSpPr>
          <p:cNvPr id="324" name="CustomShape 2"/>
          <p:cNvSpPr/>
          <p:nvPr/>
        </p:nvSpPr>
        <p:spPr>
          <a:xfrm>
            <a:off x="457200" y="1600200"/>
            <a:ext cx="8228520" cy="452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The majority of video games have some concept of time counting. </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For real-time games, that progression of time is typically measured in fractions of a second. </a:t>
            </a:r>
            <a:endParaRPr lang="en-US" sz="3200" b="0" strike="noStrike" spc="-1">
              <a:latin typeface="Arial"/>
            </a:endParaRPr>
          </a:p>
          <a:p>
            <a:pPr marL="343080" indent="-342000">
              <a:lnSpc>
                <a:spcPct val="100000"/>
              </a:lnSpc>
              <a:spcBef>
                <a:spcPts val="641"/>
              </a:spcBef>
              <a:buClr>
                <a:srgbClr val="000000"/>
              </a:buClr>
              <a:buFont typeface="Symbol"/>
              <a:buChar char=""/>
            </a:pPr>
            <a:r>
              <a:rPr lang="en-US" sz="3200" b="0" strike="noStrike" spc="-1">
                <a:solidFill>
                  <a:srgbClr val="000000"/>
                </a:solidFill>
                <a:latin typeface="Arial"/>
                <a:ea typeface="DejaVu Sans"/>
              </a:rPr>
              <a:t>As one example, a 30 FPS game has roughly 33ms </a:t>
            </a:r>
            <a:r>
              <a:rPr lang="en-US" sz="3200" b="0" i="1" strike="noStrike" spc="-1">
                <a:solidFill>
                  <a:srgbClr val="000000"/>
                </a:solidFill>
                <a:latin typeface="Arial"/>
                <a:ea typeface="DejaVu Sans"/>
              </a:rPr>
              <a:t>(1000ms divided by 30 frames)</a:t>
            </a:r>
            <a:r>
              <a:rPr lang="en-US" sz="3200" b="0" strike="noStrike" spc="-1">
                <a:solidFill>
                  <a:srgbClr val="000000"/>
                </a:solidFill>
                <a:latin typeface="Arial"/>
                <a:ea typeface="DejaVu Sans"/>
              </a:rPr>
              <a:t>  elapse from frame to frame.</a:t>
            </a:r>
            <a:endParaRPr lang="en-US" sz="3200" b="0" strike="noStrike" spc="-1">
              <a:latin typeface="Arial"/>
            </a:endParaRPr>
          </a:p>
        </p:txBody>
      </p:sp>
    </p:spTree>
    <p:extLst>
      <p:ext uri="{BB962C8B-B14F-4D97-AF65-F5344CB8AC3E}">
        <p14:creationId xmlns:p14="http://schemas.microsoft.com/office/powerpoint/2010/main" val="3399994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457200" y="274680"/>
            <a:ext cx="8228520" cy="77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000" b="0" strike="noStrike" spc="-1">
                <a:solidFill>
                  <a:srgbClr val="000000"/>
                </a:solidFill>
                <a:latin typeface="Arial"/>
                <a:ea typeface="DejaVu Sans"/>
              </a:rPr>
              <a:t>Logic as a Function of Delta Time</a:t>
            </a:r>
            <a:endParaRPr lang="en-US" sz="4000" b="0" strike="noStrike" spc="-1">
              <a:latin typeface="Arial"/>
            </a:endParaRPr>
          </a:p>
        </p:txBody>
      </p:sp>
      <p:sp>
        <p:nvSpPr>
          <p:cNvPr id="326" name="CustomShape 2"/>
          <p:cNvSpPr/>
          <p:nvPr/>
        </p:nvSpPr>
        <p:spPr>
          <a:xfrm>
            <a:off x="457200" y="1124640"/>
            <a:ext cx="8228520" cy="424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Early games were often programmed with a specific processor speed in mind. </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as long as it worked properly on that processor it was considered acceptable.</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Example: the next code updates </a:t>
            </a:r>
            <a:r>
              <a:rPr lang="en-US" sz="2400" b="1" strike="noStrike" spc="-1">
                <a:solidFill>
                  <a:srgbClr val="000000"/>
                </a:solidFill>
                <a:latin typeface="Arial"/>
                <a:ea typeface="DejaVu Sans"/>
              </a:rPr>
              <a:t>enemy position by 5 pixels to the right every Frame. </a:t>
            </a:r>
            <a:r>
              <a:rPr lang="en-US" sz="2400" b="0" strike="noStrike" spc="-1">
                <a:solidFill>
                  <a:srgbClr val="000000"/>
                </a:solidFill>
                <a:latin typeface="Arial"/>
                <a:ea typeface="DejaVu Sans"/>
              </a:rPr>
              <a:t>( </a:t>
            </a:r>
            <a:r>
              <a:rPr lang="en-US" sz="2400" b="1" strike="noStrike" spc="-1">
                <a:solidFill>
                  <a:srgbClr val="000000"/>
                </a:solidFill>
                <a:latin typeface="Arial"/>
                <a:ea typeface="DejaVu Sans"/>
              </a:rPr>
              <a:t>150</a:t>
            </a:r>
            <a:r>
              <a:rPr lang="en-US" sz="2400" b="0" strike="noStrike" spc="-1">
                <a:solidFill>
                  <a:srgbClr val="000000"/>
                </a:solidFill>
                <a:latin typeface="Arial"/>
                <a:ea typeface="DejaVu Sans"/>
              </a:rPr>
              <a:t> </a:t>
            </a:r>
            <a:r>
              <a:rPr lang="en-US" sz="2400" b="1" strike="noStrike" spc="-1">
                <a:solidFill>
                  <a:srgbClr val="000000"/>
                </a:solidFill>
                <a:latin typeface="Arial"/>
                <a:ea typeface="DejaVu Sans"/>
              </a:rPr>
              <a:t>pixels</a:t>
            </a:r>
            <a:r>
              <a:rPr lang="en-US" sz="2400" b="0" strike="noStrike" spc="-1">
                <a:solidFill>
                  <a:srgbClr val="000000"/>
                </a:solidFill>
                <a:latin typeface="Arial"/>
                <a:ea typeface="DejaVu Sans"/>
              </a:rPr>
              <a:t> in 1 second for </a:t>
            </a:r>
            <a:r>
              <a:rPr lang="en-US" sz="2400" b="1" strike="noStrike" spc="-1">
                <a:solidFill>
                  <a:srgbClr val="000000"/>
                </a:solidFill>
                <a:latin typeface="Arial"/>
                <a:ea typeface="DejaVu Sans"/>
              </a:rPr>
              <a:t>30</a:t>
            </a:r>
            <a:r>
              <a:rPr lang="en-US" sz="2400" b="0" strike="noStrike" spc="-1">
                <a:solidFill>
                  <a:srgbClr val="000000"/>
                </a:solidFill>
                <a:latin typeface="Arial"/>
                <a:ea typeface="DejaVu Sans"/>
              </a:rPr>
              <a:t> </a:t>
            </a:r>
            <a:r>
              <a:rPr lang="en-US" sz="2400" b="1" strike="noStrike" spc="-1">
                <a:solidFill>
                  <a:srgbClr val="000000"/>
                </a:solidFill>
                <a:latin typeface="Arial"/>
                <a:ea typeface="DejaVu Sans"/>
              </a:rPr>
              <a:t>FPS</a:t>
            </a:r>
            <a:r>
              <a:rPr lang="en-US" sz="2400" b="0" strike="noStrike" spc="-1">
                <a:solidFill>
                  <a:srgbClr val="000000"/>
                </a:solidFill>
                <a:latin typeface="Arial"/>
                <a:ea typeface="DejaVu Sans"/>
              </a:rPr>
              <a:t> devices)</a:t>
            </a:r>
            <a:endParaRPr lang="en-US" sz="2400" b="0" strike="noStrike" spc="-1">
              <a:latin typeface="Arial"/>
            </a:endParaRPr>
          </a:p>
          <a:p>
            <a:pPr marL="343080" indent="-342000">
              <a:lnSpc>
                <a:spcPct val="100000"/>
              </a:lnSpc>
              <a:spcBef>
                <a:spcPts val="479"/>
              </a:spcBef>
              <a:buClr>
                <a:srgbClr val="000000"/>
              </a:buClr>
              <a:buFont typeface="Symbol"/>
              <a:buChar char=""/>
            </a:pPr>
            <a:r>
              <a:rPr lang="en-US" sz="2400" b="0" strike="noStrike" spc="-1">
                <a:solidFill>
                  <a:srgbClr val="000000"/>
                </a:solidFill>
                <a:latin typeface="Arial"/>
                <a:ea typeface="DejaVu Sans"/>
              </a:rPr>
              <a:t>What if the game is run on another device with </a:t>
            </a:r>
            <a:r>
              <a:rPr lang="en-US" sz="2400" b="1" strike="noStrike" spc="-1">
                <a:solidFill>
                  <a:srgbClr val="FF0000"/>
                </a:solidFill>
                <a:latin typeface="Arial"/>
                <a:ea typeface="DejaVu Sans"/>
              </a:rPr>
              <a:t>60 FPS</a:t>
            </a:r>
            <a:r>
              <a:rPr lang="en-US" sz="2400" b="0" strike="noStrike" spc="-1">
                <a:solidFill>
                  <a:srgbClr val="000000"/>
                </a:solidFill>
                <a:latin typeface="Arial"/>
                <a:ea typeface="DejaVu Sans"/>
              </a:rPr>
              <a:t>? (300 pixels per second which is more than desired speed).</a:t>
            </a:r>
            <a:endParaRPr lang="en-US" sz="2400" b="0" strike="noStrike" spc="-1">
              <a:latin typeface="Arial"/>
            </a:endParaRPr>
          </a:p>
        </p:txBody>
      </p:sp>
      <p:pic>
        <p:nvPicPr>
          <p:cNvPr id="327" name="Picture 2"/>
          <p:cNvPicPr/>
          <p:nvPr/>
        </p:nvPicPr>
        <p:blipFill>
          <a:blip r:embed="rId2"/>
          <a:stretch/>
        </p:blipFill>
        <p:spPr>
          <a:xfrm>
            <a:off x="971640" y="5373360"/>
            <a:ext cx="7613640" cy="1150920"/>
          </a:xfrm>
          <a:prstGeom prst="rect">
            <a:avLst/>
          </a:prstGeom>
          <a:ln>
            <a:noFill/>
          </a:ln>
        </p:spPr>
      </p:pic>
    </p:spTree>
    <p:extLst>
      <p:ext uri="{BB962C8B-B14F-4D97-AF65-F5344CB8AC3E}">
        <p14:creationId xmlns:p14="http://schemas.microsoft.com/office/powerpoint/2010/main" val="169635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ustomShape 1"/>
          <p:cNvSpPr/>
          <p:nvPr/>
        </p:nvSpPr>
        <p:spPr>
          <a:xfrm>
            <a:off x="457200" y="274680"/>
            <a:ext cx="8228520" cy="77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Solution: concept of </a:t>
            </a:r>
            <a:r>
              <a:rPr lang="en-US" sz="4400" b="1" strike="noStrike" spc="-1">
                <a:solidFill>
                  <a:srgbClr val="000000"/>
                </a:solidFill>
                <a:latin typeface="Arial"/>
                <a:ea typeface="DejaVu Sans"/>
              </a:rPr>
              <a:t>delta time</a:t>
            </a:r>
            <a:endParaRPr lang="en-US" sz="4400" b="0" strike="noStrike" spc="-1">
              <a:latin typeface="Arial"/>
            </a:endParaRPr>
          </a:p>
        </p:txBody>
      </p:sp>
      <p:sp>
        <p:nvSpPr>
          <p:cNvPr id="329" name="CustomShape 2"/>
          <p:cNvSpPr/>
          <p:nvPr/>
        </p:nvSpPr>
        <p:spPr>
          <a:xfrm>
            <a:off x="467640" y="1052640"/>
            <a:ext cx="8228520" cy="345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561"/>
              </a:spcBef>
              <a:buClr>
                <a:srgbClr val="000000"/>
              </a:buClr>
              <a:buFont typeface="Symbol"/>
              <a:buChar char=""/>
            </a:pPr>
            <a:r>
              <a:rPr lang="en-US" sz="2800" b="0" strike="noStrike" spc="-1">
                <a:solidFill>
                  <a:srgbClr val="000000"/>
                </a:solidFill>
                <a:latin typeface="Arial"/>
                <a:ea typeface="DejaVu Sans"/>
              </a:rPr>
              <a:t>concept of </a:t>
            </a:r>
            <a:r>
              <a:rPr lang="en-US" sz="2800" b="1" strike="noStrike" spc="-1">
                <a:solidFill>
                  <a:srgbClr val="000000"/>
                </a:solidFill>
                <a:latin typeface="Arial"/>
                <a:ea typeface="DejaVu Sans"/>
              </a:rPr>
              <a:t>delta time </a:t>
            </a:r>
            <a:r>
              <a:rPr lang="en-US" sz="2800" b="0" strike="noStrike" spc="-1">
                <a:solidFill>
                  <a:srgbClr val="000000"/>
                </a:solidFill>
                <a:latin typeface="Arial"/>
                <a:ea typeface="DejaVu Sans"/>
              </a:rPr>
              <a:t>: </a:t>
            </a:r>
            <a:r>
              <a:rPr lang="en-US" sz="2800" b="0" i="1" u="sng" strike="noStrike" spc="-1">
                <a:solidFill>
                  <a:srgbClr val="000000"/>
                </a:solidFill>
                <a:uFillTx/>
                <a:latin typeface="Arial"/>
                <a:ea typeface="DejaVu Sans"/>
              </a:rPr>
              <a:t>the amount of elapsed game time since the last frame. </a:t>
            </a:r>
            <a:endParaRPr lang="en-US" sz="2800" b="0" strike="noStrike" spc="-1">
              <a:latin typeface="Arial"/>
            </a:endParaRPr>
          </a:p>
          <a:p>
            <a:pPr marL="343080" indent="-342000">
              <a:lnSpc>
                <a:spcPct val="100000"/>
              </a:lnSpc>
              <a:spcBef>
                <a:spcPts val="561"/>
              </a:spcBef>
              <a:buClr>
                <a:srgbClr val="000000"/>
              </a:buClr>
              <a:buFont typeface="Symbol"/>
              <a:buChar char=""/>
            </a:pPr>
            <a:r>
              <a:rPr lang="en-US" sz="2800" b="0" i="1" u="sng" strike="noStrike" spc="-1">
                <a:solidFill>
                  <a:srgbClr val="000000"/>
                </a:solidFill>
                <a:uFillTx/>
                <a:latin typeface="Amiri"/>
                <a:ea typeface="DejaVu Sans"/>
              </a:rPr>
              <a:t>جزء من الثانية</a:t>
            </a:r>
            <a:endParaRPr lang="en-US" sz="2800" b="0" strike="noStrike" spc="-1">
              <a:latin typeface="Arial"/>
            </a:endParaRPr>
          </a:p>
          <a:p>
            <a:pPr marL="343080" indent="-342000">
              <a:lnSpc>
                <a:spcPct val="100000"/>
              </a:lnSpc>
              <a:spcBef>
                <a:spcPts val="561"/>
              </a:spcBef>
              <a:buClr>
                <a:srgbClr val="000000"/>
              </a:buClr>
              <a:buFont typeface="Symbol"/>
              <a:buChar char=""/>
            </a:pPr>
            <a:r>
              <a:rPr lang="en-US" sz="2800" b="0" strike="noStrike" spc="-1">
                <a:solidFill>
                  <a:srgbClr val="000000"/>
                </a:solidFill>
                <a:latin typeface="Arial"/>
                <a:ea typeface="DejaVu Sans"/>
              </a:rPr>
              <a:t>think of the movement </a:t>
            </a:r>
            <a:r>
              <a:rPr lang="en-US" sz="2800" b="0" strike="noStrike" spc="-1">
                <a:solidFill>
                  <a:srgbClr val="FF0000"/>
                </a:solidFill>
                <a:latin typeface="Arial"/>
                <a:ea typeface="DejaVu Sans"/>
              </a:rPr>
              <a:t>not</a:t>
            </a:r>
            <a:r>
              <a:rPr lang="en-US" sz="2800" b="0" strike="noStrike" spc="-1">
                <a:solidFill>
                  <a:srgbClr val="000000"/>
                </a:solidFill>
                <a:latin typeface="Arial"/>
                <a:ea typeface="DejaVu Sans"/>
              </a:rPr>
              <a:t> in terms of </a:t>
            </a:r>
            <a:r>
              <a:rPr lang="en-US" sz="2800" b="0" i="1" strike="noStrike" spc="-1">
                <a:solidFill>
                  <a:srgbClr val="000000"/>
                </a:solidFill>
                <a:latin typeface="Arial"/>
                <a:ea typeface="DejaVu Sans"/>
              </a:rPr>
              <a:t>pixels per frame</a:t>
            </a:r>
            <a:r>
              <a:rPr lang="en-US" sz="2800" b="0" strike="noStrike" spc="-1">
                <a:solidFill>
                  <a:srgbClr val="000000"/>
                </a:solidFill>
                <a:latin typeface="Arial"/>
                <a:ea typeface="DejaVu Sans"/>
              </a:rPr>
              <a:t>, </a:t>
            </a:r>
            <a:r>
              <a:rPr lang="en-US" sz="2800" b="0" u="sng" strike="noStrike" spc="-1">
                <a:solidFill>
                  <a:srgbClr val="FF0000"/>
                </a:solidFill>
                <a:uFillTx/>
                <a:latin typeface="Arial"/>
                <a:ea typeface="DejaVu Sans"/>
              </a:rPr>
              <a:t>but in terms of pixels per second</a:t>
            </a:r>
            <a:r>
              <a:rPr lang="en-US" sz="2800" b="0" strike="noStrike" spc="-1">
                <a:solidFill>
                  <a:srgbClr val="000000"/>
                </a:solidFill>
                <a:latin typeface="Arial"/>
                <a:ea typeface="DejaVu Sans"/>
              </a:rPr>
              <a:t>.</a:t>
            </a:r>
            <a:endParaRPr lang="en-US" sz="2800" b="0" strike="noStrike" spc="-1">
              <a:latin typeface="Arial"/>
            </a:endParaRPr>
          </a:p>
          <a:p>
            <a:pPr marL="343080" indent="-342000">
              <a:lnSpc>
                <a:spcPct val="100000"/>
              </a:lnSpc>
              <a:spcBef>
                <a:spcPts val="561"/>
              </a:spcBef>
              <a:buClr>
                <a:srgbClr val="000000"/>
              </a:buClr>
              <a:buFont typeface="Symbol"/>
              <a:buChar char=""/>
            </a:pPr>
            <a:r>
              <a:rPr lang="en-US" sz="2800" b="0" strike="noStrike" spc="-1">
                <a:solidFill>
                  <a:srgbClr val="000000"/>
                </a:solidFill>
                <a:latin typeface="Arial"/>
                <a:ea typeface="DejaVu Sans"/>
              </a:rPr>
              <a:t> So if the ideal movement speed is 150 pixels per second, this pseudocode would be preferable:</a:t>
            </a:r>
            <a:endParaRPr lang="en-US" sz="2800" b="0" strike="noStrike" spc="-1">
              <a:latin typeface="Arial"/>
            </a:endParaRPr>
          </a:p>
        </p:txBody>
      </p:sp>
      <p:pic>
        <p:nvPicPr>
          <p:cNvPr id="330" name="Picture 2"/>
          <p:cNvPicPr/>
          <p:nvPr/>
        </p:nvPicPr>
        <p:blipFill>
          <a:blip r:embed="rId2"/>
          <a:stretch/>
        </p:blipFill>
        <p:spPr>
          <a:xfrm>
            <a:off x="935640" y="4281120"/>
            <a:ext cx="7360920" cy="1097640"/>
          </a:xfrm>
          <a:prstGeom prst="rect">
            <a:avLst/>
          </a:prstGeom>
          <a:ln>
            <a:noFill/>
          </a:ln>
        </p:spPr>
      </p:pic>
    </p:spTree>
    <p:extLst>
      <p:ext uri="{BB962C8B-B14F-4D97-AF65-F5344CB8AC3E}">
        <p14:creationId xmlns:p14="http://schemas.microsoft.com/office/powerpoint/2010/main" val="1019321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Arial"/>
                <a:ea typeface="DejaVu Sans"/>
              </a:rPr>
              <a:t>Game Loop with Delta Time</a:t>
            </a:r>
            <a:endParaRPr lang="en-US" sz="4400" b="0" strike="noStrike" spc="-1">
              <a:latin typeface="Arial"/>
            </a:endParaRPr>
          </a:p>
        </p:txBody>
      </p:sp>
      <p:sp>
        <p:nvSpPr>
          <p:cNvPr id="332" name="CustomShape 2"/>
          <p:cNvSpPr/>
          <p:nvPr/>
        </p:nvSpPr>
        <p:spPr>
          <a:xfrm>
            <a:off x="395640" y="4453200"/>
            <a:ext cx="8228520" cy="240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00"/>
              </a:spcBef>
              <a:buClr>
                <a:srgbClr val="000000"/>
              </a:buClr>
              <a:buFont typeface="Symbol"/>
              <a:buChar char=""/>
            </a:pPr>
            <a:r>
              <a:rPr lang="en-US" sz="2000" b="0" strike="noStrike" spc="-1">
                <a:solidFill>
                  <a:srgbClr val="000000"/>
                </a:solidFill>
                <a:latin typeface="Arial"/>
                <a:ea typeface="DejaVu Sans"/>
              </a:rPr>
              <a:t>Note: gameTimeFactor سرعة الحركة can be speed factor, with values like :</a:t>
            </a:r>
            <a:endParaRPr lang="en-US" sz="2000" b="0" strike="noStrike" spc="-1">
              <a:latin typeface="Arial"/>
            </a:endParaRPr>
          </a:p>
          <a:p>
            <a:pPr marL="743040" lvl="1" indent="-284760">
              <a:lnSpc>
                <a:spcPct val="100000"/>
              </a:lnSpc>
              <a:spcBef>
                <a:spcPts val="360"/>
              </a:spcBef>
              <a:buClr>
                <a:srgbClr val="000000"/>
              </a:buClr>
              <a:buFont typeface="Symbol"/>
              <a:buChar char=""/>
            </a:pPr>
            <a:r>
              <a:rPr lang="en-US" sz="1800" b="0" strike="noStrike" spc="-1">
                <a:solidFill>
                  <a:srgbClr val="000000"/>
                </a:solidFill>
                <a:latin typeface="Arial"/>
                <a:ea typeface="DejaVu Sans"/>
              </a:rPr>
              <a:t>0 for no speed </a:t>
            </a:r>
            <a:endParaRPr lang="en-US" sz="1800" b="0" strike="noStrike" spc="-1">
              <a:latin typeface="Arial"/>
            </a:endParaRPr>
          </a:p>
          <a:p>
            <a:pPr marL="743040" lvl="1" indent="-284760">
              <a:lnSpc>
                <a:spcPct val="100000"/>
              </a:lnSpc>
              <a:spcBef>
                <a:spcPts val="360"/>
              </a:spcBef>
              <a:buClr>
                <a:srgbClr val="000000"/>
              </a:buClr>
              <a:buFont typeface="Symbol"/>
              <a:buChar char=""/>
            </a:pPr>
            <a:r>
              <a:rPr lang="en-US" sz="1800" b="0" strike="noStrike" spc="-1">
                <a:solidFill>
                  <a:srgbClr val="000000"/>
                </a:solidFill>
                <a:latin typeface="Arial"/>
                <a:ea typeface="DejaVu Sans"/>
              </a:rPr>
              <a:t>0.25 / 0.5 slower speed</a:t>
            </a:r>
            <a:endParaRPr lang="en-US" sz="1800" b="0" strike="noStrike" spc="-1">
              <a:latin typeface="Arial"/>
            </a:endParaRPr>
          </a:p>
          <a:p>
            <a:pPr marL="743040" lvl="1" indent="-284760">
              <a:lnSpc>
                <a:spcPct val="100000"/>
              </a:lnSpc>
              <a:spcBef>
                <a:spcPts val="360"/>
              </a:spcBef>
              <a:buClr>
                <a:srgbClr val="000000"/>
              </a:buClr>
              <a:buFont typeface="Symbol"/>
              <a:buChar char=""/>
            </a:pPr>
            <a:r>
              <a:rPr lang="en-US" sz="1800" b="0" strike="noStrike" spc="-1">
                <a:solidFill>
                  <a:srgbClr val="000000"/>
                </a:solidFill>
                <a:latin typeface="Arial"/>
                <a:ea typeface="DejaVu Sans"/>
              </a:rPr>
              <a:t>1 for normal speed, </a:t>
            </a:r>
            <a:endParaRPr lang="en-US" sz="1800" b="0" strike="noStrike" spc="-1">
              <a:latin typeface="Arial"/>
            </a:endParaRPr>
          </a:p>
          <a:p>
            <a:pPr marL="743040" lvl="1" indent="-284760">
              <a:lnSpc>
                <a:spcPct val="100000"/>
              </a:lnSpc>
              <a:spcBef>
                <a:spcPts val="360"/>
              </a:spcBef>
              <a:buClr>
                <a:srgbClr val="000000"/>
              </a:buClr>
              <a:buFont typeface="Symbol"/>
              <a:buChar char=""/>
            </a:pPr>
            <a:r>
              <a:rPr lang="en-US" sz="1800" b="0" strike="noStrike" spc="-1">
                <a:solidFill>
                  <a:srgbClr val="000000"/>
                </a:solidFill>
                <a:latin typeface="Arial"/>
                <a:ea typeface="DejaVu Sans"/>
              </a:rPr>
              <a:t>2 for double speed</a:t>
            </a:r>
            <a:endParaRPr lang="en-US" sz="1800" b="0" strike="noStrike" spc="-1">
              <a:latin typeface="Arial"/>
            </a:endParaRPr>
          </a:p>
          <a:p>
            <a:pPr marL="743040" lvl="1" indent="-284760">
              <a:lnSpc>
                <a:spcPct val="100000"/>
              </a:lnSpc>
              <a:spcBef>
                <a:spcPts val="360"/>
              </a:spcBef>
              <a:buClr>
                <a:srgbClr val="000000"/>
              </a:buClr>
              <a:buFont typeface="Symbol"/>
              <a:buChar char=""/>
            </a:pPr>
            <a:r>
              <a:rPr lang="en-US" sz="1800" b="0" strike="noStrike" spc="-1">
                <a:solidFill>
                  <a:srgbClr val="000000"/>
                </a:solidFill>
                <a:latin typeface="Arial"/>
                <a:ea typeface="DejaVu Sans"/>
              </a:rPr>
              <a:t>More then 1 for more speed</a:t>
            </a:r>
            <a:endParaRPr lang="en-US" sz="1800" b="0" strike="noStrike" spc="-1">
              <a:latin typeface="Arial"/>
            </a:endParaRPr>
          </a:p>
        </p:txBody>
      </p:sp>
      <p:pic>
        <p:nvPicPr>
          <p:cNvPr id="333" name="Picture 3"/>
          <p:cNvPicPr/>
          <p:nvPr/>
        </p:nvPicPr>
        <p:blipFill>
          <a:blip r:embed="rId2"/>
          <a:stretch/>
        </p:blipFill>
        <p:spPr>
          <a:xfrm>
            <a:off x="755640" y="1268640"/>
            <a:ext cx="6119640" cy="3016440"/>
          </a:xfrm>
          <a:prstGeom prst="rect">
            <a:avLst/>
          </a:prstGeom>
          <a:ln>
            <a:noFill/>
          </a:ln>
        </p:spPr>
      </p:pic>
    </p:spTree>
    <p:extLst>
      <p:ext uri="{BB962C8B-B14F-4D97-AF65-F5344CB8AC3E}">
        <p14:creationId xmlns:p14="http://schemas.microsoft.com/office/powerpoint/2010/main" val="1000962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685800" y="1600200"/>
            <a:ext cx="7772040" cy="1361880"/>
          </a:xfrm>
          <a:prstGeom prst="rect">
            <a:avLst/>
          </a:prstGeom>
          <a:noFill/>
          <a:ln>
            <a:noFill/>
          </a:ln>
        </p:spPr>
        <p:txBody>
          <a:bodyPr>
            <a:noAutofit/>
          </a:bodyPr>
          <a:lstStyle/>
          <a:p>
            <a:pPr algn="ctr">
              <a:lnSpc>
                <a:spcPct val="100000"/>
              </a:lnSpc>
            </a:pPr>
            <a:r>
              <a:rPr lang="af-ZA" sz="4000" b="0" strike="noStrike" cap="all" spc="-1">
                <a:solidFill>
                  <a:srgbClr val="000000"/>
                </a:solidFill>
                <a:latin typeface="Arial"/>
              </a:rPr>
              <a:t>2D GRAPHICS</a:t>
            </a:r>
            <a:r>
              <a:rPr lang="af-ZA" sz="4000" b="1" strike="noStrike" cap="all" spc="-1">
                <a:solidFill>
                  <a:srgbClr val="000000"/>
                </a:solidFill>
                <a:latin typeface="Arial"/>
              </a:rPr>
              <a:t> </a:t>
            </a:r>
            <a:br/>
            <a:endParaRPr lang="af-ZA" sz="4000" b="0" strike="noStrike" spc="-1">
              <a:solidFill>
                <a:srgbClr val="000000"/>
              </a:solidFill>
              <a:latin typeface="Arial"/>
            </a:endParaRPr>
          </a:p>
        </p:txBody>
      </p:sp>
      <p:sp>
        <p:nvSpPr>
          <p:cNvPr id="256" name="TextShape 2"/>
          <p:cNvSpPr txBox="1"/>
          <p:nvPr/>
        </p:nvSpPr>
        <p:spPr>
          <a:xfrm>
            <a:off x="722160" y="2906640"/>
            <a:ext cx="7772040" cy="1499760"/>
          </a:xfrm>
          <a:prstGeom prst="rect">
            <a:avLst/>
          </a:prstGeom>
          <a:noFill/>
          <a:ln>
            <a:noFill/>
          </a:ln>
        </p:spPr>
        <p:txBody>
          <a:bodyPr anchor="b">
            <a:noAutofit/>
          </a:bodyPr>
          <a:lstStyle/>
          <a:p>
            <a:endParaRPr lang="af-ZA" sz="3200" b="0" strike="noStrike" spc="-1">
              <a:solidFill>
                <a:srgbClr val="000000"/>
              </a:solidFill>
              <a:latin typeface="Arial"/>
            </a:endParaRPr>
          </a:p>
        </p:txBody>
      </p:sp>
    </p:spTree>
    <p:extLst>
      <p:ext uri="{BB962C8B-B14F-4D97-AF65-F5344CB8AC3E}">
        <p14:creationId xmlns:p14="http://schemas.microsoft.com/office/powerpoint/2010/main" val="1144401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457200" y="274680"/>
            <a:ext cx="8229240" cy="11426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Why 2D games are famous?</a:t>
            </a:r>
          </a:p>
        </p:txBody>
      </p:sp>
      <p:sp>
        <p:nvSpPr>
          <p:cNvPr id="258" name="TextShape 2"/>
          <p:cNvSpPr txBox="1"/>
          <p:nvPr/>
        </p:nvSpPr>
        <p:spPr>
          <a:xfrm>
            <a:off x="457200" y="1600200"/>
            <a:ext cx="8229240" cy="4525560"/>
          </a:xfrm>
          <a:prstGeom prst="rect">
            <a:avLst/>
          </a:prstGeom>
          <a:noFill/>
          <a:ln>
            <a:noFill/>
          </a:ln>
        </p:spPr>
        <p:txBody>
          <a:bodyPr>
            <a:noAutofit/>
          </a:bodyPr>
          <a:lstStyle/>
          <a:p>
            <a:pPr marL="343080" indent="-342720">
              <a:lnSpc>
                <a:spcPct val="100000"/>
              </a:lnSpc>
              <a:spcBef>
                <a:spcPts val="641"/>
              </a:spcBef>
              <a:buClr>
                <a:srgbClr val="000000"/>
              </a:buClr>
              <a:buFont typeface="Symbol" charset="2"/>
              <a:buChar char=""/>
            </a:pPr>
            <a:r>
              <a:rPr lang="af-ZA" sz="3200" b="0" strike="noStrike" spc="-1">
                <a:solidFill>
                  <a:srgbClr val="000000"/>
                </a:solidFill>
                <a:latin typeface="Arial"/>
              </a:rPr>
              <a:t>Suitable to </a:t>
            </a:r>
            <a:r>
              <a:rPr lang="af-ZA" sz="3200" b="1" strike="noStrike" spc="-1">
                <a:solidFill>
                  <a:srgbClr val="000000"/>
                </a:solidFill>
                <a:latin typeface="Arial"/>
              </a:rPr>
              <a:t>Mobile</a:t>
            </a:r>
            <a:r>
              <a:rPr lang="af-ZA" sz="3200" b="0" strike="noStrike" spc="-1">
                <a:solidFill>
                  <a:srgbClr val="000000"/>
                </a:solidFill>
                <a:latin typeface="Arial"/>
              </a:rPr>
              <a:t> and </a:t>
            </a:r>
            <a:r>
              <a:rPr lang="af-ZA" sz="3200" b="1" strike="noStrike" spc="-1">
                <a:solidFill>
                  <a:srgbClr val="000000"/>
                </a:solidFill>
                <a:latin typeface="Arial"/>
              </a:rPr>
              <a:t>web</a:t>
            </a:r>
            <a:r>
              <a:rPr lang="af-ZA" sz="3200" b="0" strike="noStrike" spc="-1">
                <a:solidFill>
                  <a:srgbClr val="000000"/>
                </a:solidFill>
                <a:latin typeface="Arial"/>
              </a:rPr>
              <a:t> Platforms</a:t>
            </a:r>
          </a:p>
          <a:p>
            <a:pPr marL="343080" indent="-342720">
              <a:lnSpc>
                <a:spcPct val="100000"/>
              </a:lnSpc>
              <a:spcBef>
                <a:spcPts val="641"/>
              </a:spcBef>
              <a:buClr>
                <a:srgbClr val="000000"/>
              </a:buClr>
              <a:buFont typeface="Symbol" charset="2"/>
              <a:buChar char=""/>
            </a:pPr>
            <a:r>
              <a:rPr lang="af-ZA" sz="3200" b="1" u="sng" strike="noStrike" spc="-1">
                <a:solidFill>
                  <a:srgbClr val="000000"/>
                </a:solidFill>
                <a:uFillTx/>
                <a:latin typeface="Arial"/>
              </a:rPr>
              <a:t>Developers</a:t>
            </a:r>
            <a:r>
              <a:rPr lang="af-ZA" sz="3200" b="0" strike="noStrike" spc="-1">
                <a:solidFill>
                  <a:srgbClr val="000000"/>
                </a:solidFill>
                <a:latin typeface="Arial"/>
              </a:rPr>
              <a:t> are drawn to 2D because the typical </a:t>
            </a:r>
            <a:r>
              <a:rPr lang="af-ZA" sz="3200" b="1" strike="noStrike" spc="-1">
                <a:solidFill>
                  <a:srgbClr val="000000"/>
                </a:solidFill>
                <a:latin typeface="Arial"/>
              </a:rPr>
              <a:t>budget</a:t>
            </a:r>
            <a:r>
              <a:rPr lang="af-ZA" sz="3200" b="0" strike="noStrike" spc="-1">
                <a:solidFill>
                  <a:srgbClr val="000000"/>
                </a:solidFill>
                <a:latin typeface="Arial"/>
              </a:rPr>
              <a:t> and team can be much </a:t>
            </a:r>
            <a:r>
              <a:rPr lang="af-ZA" sz="3200" b="1" strike="noStrike" spc="-1">
                <a:solidFill>
                  <a:srgbClr val="000000"/>
                </a:solidFill>
                <a:latin typeface="Arial"/>
              </a:rPr>
              <a:t>smaller</a:t>
            </a:r>
            <a:r>
              <a:rPr lang="af-ZA" sz="3200" b="0" strike="noStrike" spc="-1">
                <a:solidFill>
                  <a:srgbClr val="000000"/>
                </a:solidFill>
                <a:latin typeface="Arial"/>
              </a:rPr>
              <a:t>. </a:t>
            </a:r>
          </a:p>
          <a:p>
            <a:pPr marL="343080" indent="-342720">
              <a:lnSpc>
                <a:spcPct val="100000"/>
              </a:lnSpc>
              <a:spcBef>
                <a:spcPts val="641"/>
              </a:spcBef>
              <a:buClr>
                <a:srgbClr val="000000"/>
              </a:buClr>
              <a:buFont typeface="Symbol" charset="2"/>
              <a:buChar char=""/>
            </a:pPr>
            <a:r>
              <a:rPr lang="af-ZA" sz="3200" b="1" u="sng" strike="noStrike" spc="-1">
                <a:solidFill>
                  <a:srgbClr val="000000"/>
                </a:solidFill>
                <a:uFillTx/>
                <a:latin typeface="Arial"/>
              </a:rPr>
              <a:t>Gamers</a:t>
            </a:r>
            <a:r>
              <a:rPr lang="af-ZA" sz="3200" b="0" strike="noStrike" spc="-1">
                <a:solidFill>
                  <a:srgbClr val="000000"/>
                </a:solidFill>
                <a:latin typeface="Arial"/>
              </a:rPr>
              <a:t> are drawn toward 2D because of the </a:t>
            </a:r>
            <a:r>
              <a:rPr lang="af-ZA" sz="3200" b="1" strike="noStrike" spc="-1">
                <a:solidFill>
                  <a:srgbClr val="000000"/>
                </a:solidFill>
                <a:latin typeface="Arial"/>
              </a:rPr>
              <a:t>simplicity</a:t>
            </a:r>
            <a:r>
              <a:rPr lang="af-ZA" sz="3200" b="0" strike="noStrike" spc="-1">
                <a:solidFill>
                  <a:srgbClr val="000000"/>
                </a:solidFill>
                <a:latin typeface="Arial"/>
              </a:rPr>
              <a:t> of the games.</a:t>
            </a:r>
          </a:p>
          <a:p>
            <a:pPr marL="343080" indent="-342720">
              <a:lnSpc>
                <a:spcPct val="100000"/>
              </a:lnSpc>
              <a:spcBef>
                <a:spcPts val="641"/>
              </a:spcBef>
              <a:buClr>
                <a:srgbClr val="000000"/>
              </a:buClr>
              <a:buFont typeface="Symbol" charset="2"/>
              <a:buChar char=""/>
            </a:pPr>
            <a:r>
              <a:rPr lang="af-ZA" sz="3200" b="0" strike="noStrike" spc="-1">
                <a:solidFill>
                  <a:srgbClr val="000000"/>
                </a:solidFill>
                <a:latin typeface="Arial"/>
              </a:rPr>
              <a:t>Many techniques are common between 2D and 3D games</a:t>
            </a:r>
            <a:br/>
            <a:r>
              <a:rPr lang="af-ZA" sz="3200" b="0" strike="noStrike" spc="-1">
                <a:solidFill>
                  <a:srgbClr val="000000"/>
                </a:solidFill>
                <a:latin typeface="Arial"/>
              </a:rPr>
              <a:t> </a:t>
            </a:r>
          </a:p>
        </p:txBody>
      </p:sp>
    </p:spTree>
    <p:extLst>
      <p:ext uri="{BB962C8B-B14F-4D97-AF65-F5344CB8AC3E}">
        <p14:creationId xmlns:p14="http://schemas.microsoft.com/office/powerpoint/2010/main" val="331133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57200" y="274680"/>
            <a:ext cx="8228520" cy="63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0000" lnSpcReduction="20000"/>
          </a:bodyPr>
          <a:lstStyle/>
          <a:p>
            <a:pPr algn="ctr">
              <a:lnSpc>
                <a:spcPct val="100000"/>
              </a:lnSpc>
            </a:pPr>
            <a:r>
              <a:rPr lang="en-US" sz="4400" b="1" strike="noStrike" spc="-1">
                <a:solidFill>
                  <a:srgbClr val="000000"/>
                </a:solidFill>
                <a:latin typeface="Calibri"/>
                <a:ea typeface="DejaVu Sans"/>
              </a:rPr>
              <a:t>Vector  </a:t>
            </a:r>
            <a:endParaRPr lang="en-US" sz="4400" b="0" strike="noStrike" spc="-1">
              <a:latin typeface="Arial"/>
            </a:endParaRPr>
          </a:p>
        </p:txBody>
      </p:sp>
      <p:sp>
        <p:nvSpPr>
          <p:cNvPr id="204" name="CustomShape 2"/>
          <p:cNvSpPr/>
          <p:nvPr/>
        </p:nvSpPr>
        <p:spPr>
          <a:xfrm>
            <a:off x="395640" y="980640"/>
            <a:ext cx="8228520" cy="331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15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In games, vectors are used to store:</a:t>
            </a:r>
            <a:endParaRPr lang="en-US" sz="32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 </a:t>
            </a:r>
            <a:r>
              <a:rPr lang="en-US" sz="2800" b="1" strike="noStrike" spc="-1">
                <a:solidFill>
                  <a:srgbClr val="000000"/>
                </a:solidFill>
                <a:latin typeface="Calibri"/>
                <a:ea typeface="DejaVu Sans"/>
              </a:rPr>
              <a:t>positions</a:t>
            </a:r>
            <a:r>
              <a:rPr lang="en-US" sz="2800" b="0" strike="noStrike" spc="-1">
                <a:solidFill>
                  <a:srgbClr val="000000"/>
                </a:solidFill>
                <a:latin typeface="Calibri"/>
                <a:ea typeface="DejaVu Sans"/>
              </a:rPr>
              <a:t>,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1" strike="noStrike" spc="-1">
                <a:solidFill>
                  <a:srgbClr val="000000"/>
                </a:solidFill>
                <a:latin typeface="Calibri"/>
                <a:ea typeface="DejaVu Sans"/>
              </a:rPr>
              <a:t>directions</a:t>
            </a:r>
            <a:r>
              <a:rPr lang="en-US" sz="2800" b="0" strike="noStrike" spc="-1">
                <a:solidFill>
                  <a:srgbClr val="000000"/>
                </a:solidFill>
                <a:latin typeface="Calibri"/>
                <a:ea typeface="DejaVu Sans"/>
              </a:rPr>
              <a:t>,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and </a:t>
            </a:r>
            <a:r>
              <a:rPr lang="en-US" sz="2800" b="1" strike="noStrike" spc="-1">
                <a:solidFill>
                  <a:srgbClr val="000000"/>
                </a:solidFill>
                <a:latin typeface="Calibri"/>
                <a:ea typeface="DejaVu Sans"/>
              </a:rPr>
              <a:t>velocities</a:t>
            </a:r>
            <a:r>
              <a:rPr lang="en-US" sz="2800" b="0" strike="noStrike" spc="-1">
                <a:solidFill>
                  <a:srgbClr val="000000"/>
                </a:solidFill>
                <a:latin typeface="Calibri"/>
                <a:ea typeface="DejaVu Sans"/>
              </a:rPr>
              <a:t>. </a:t>
            </a:r>
            <a:endParaRPr lang="en-US" sz="28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Here are some 2-Dimensional examples:</a:t>
            </a:r>
            <a:endParaRPr lang="en-US" sz="32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The </a:t>
            </a:r>
            <a:r>
              <a:rPr lang="en-US" sz="2800" b="1" strike="noStrike" spc="-1">
                <a:solidFill>
                  <a:srgbClr val="000000"/>
                </a:solidFill>
                <a:latin typeface="Calibri"/>
                <a:ea typeface="DejaVu Sans"/>
              </a:rPr>
              <a:t>position</a:t>
            </a:r>
            <a:r>
              <a:rPr lang="en-US" sz="2800" b="0" strike="noStrike" spc="-1">
                <a:solidFill>
                  <a:srgbClr val="000000"/>
                </a:solidFill>
                <a:latin typeface="Calibri"/>
                <a:ea typeface="DejaVu Sans"/>
              </a:rPr>
              <a:t> vector indicates that the man is standing two meters east of the origin, and one meter north.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The </a:t>
            </a:r>
            <a:r>
              <a:rPr lang="en-US" sz="2800" b="1" strike="noStrike" spc="-1">
                <a:solidFill>
                  <a:srgbClr val="000000"/>
                </a:solidFill>
                <a:latin typeface="Calibri"/>
                <a:ea typeface="DejaVu Sans"/>
              </a:rPr>
              <a:t>velocity</a:t>
            </a:r>
            <a:r>
              <a:rPr lang="en-US" sz="2800" b="0" strike="noStrike" spc="-1">
                <a:solidFill>
                  <a:srgbClr val="000000"/>
                </a:solidFill>
                <a:latin typeface="Calibri"/>
                <a:ea typeface="DejaVu Sans"/>
              </a:rPr>
              <a:t> vector shows that in one minute, the plane moves three kilometers up, and two to the left.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The </a:t>
            </a:r>
            <a:r>
              <a:rPr lang="en-US" sz="2800" b="1" strike="noStrike" spc="-1">
                <a:solidFill>
                  <a:srgbClr val="000000"/>
                </a:solidFill>
                <a:latin typeface="Calibri"/>
                <a:ea typeface="DejaVu Sans"/>
              </a:rPr>
              <a:t>direction</a:t>
            </a:r>
            <a:r>
              <a:rPr lang="en-US" sz="2800" b="0" strike="noStrike" spc="-1">
                <a:solidFill>
                  <a:srgbClr val="000000"/>
                </a:solidFill>
                <a:latin typeface="Calibri"/>
                <a:ea typeface="DejaVu Sans"/>
              </a:rPr>
              <a:t> vector tells us that the gun is pointing to the right.</a:t>
            </a:r>
            <a:endParaRPr lang="en-US" sz="2800" b="0" strike="noStrike" spc="-1">
              <a:latin typeface="Arial"/>
            </a:endParaRPr>
          </a:p>
        </p:txBody>
      </p:sp>
      <p:pic>
        <p:nvPicPr>
          <p:cNvPr id="205" name="Picture 2" descr="Grid"/>
          <p:cNvPicPr/>
          <p:nvPr/>
        </p:nvPicPr>
        <p:blipFill>
          <a:blip r:embed="rId2"/>
          <a:stretch/>
        </p:blipFill>
        <p:spPr>
          <a:xfrm>
            <a:off x="827640" y="4131360"/>
            <a:ext cx="7113240" cy="2735280"/>
          </a:xfrm>
          <a:prstGeom prst="rect">
            <a:avLst/>
          </a:prstGeom>
          <a:ln>
            <a:noFill/>
          </a:ln>
        </p:spPr>
      </p:pic>
    </p:spTree>
    <p:extLst>
      <p:ext uri="{BB962C8B-B14F-4D97-AF65-F5344CB8AC3E}">
        <p14:creationId xmlns:p14="http://schemas.microsoft.com/office/powerpoint/2010/main" val="3068821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Shape 1"/>
          <p:cNvSpPr txBox="1"/>
          <p:nvPr/>
        </p:nvSpPr>
        <p:spPr>
          <a:xfrm>
            <a:off x="457200" y="152280"/>
            <a:ext cx="8229240" cy="990360"/>
          </a:xfrm>
          <a:prstGeom prst="rect">
            <a:avLst/>
          </a:prstGeom>
          <a:noFill/>
          <a:ln>
            <a:noFill/>
          </a:ln>
        </p:spPr>
        <p:txBody>
          <a:bodyPr anchor="ctr">
            <a:noAutofit/>
          </a:bodyPr>
          <a:lstStyle/>
          <a:p>
            <a:pPr algn="ctr">
              <a:lnSpc>
                <a:spcPct val="100000"/>
              </a:lnSpc>
            </a:pPr>
            <a:r>
              <a:rPr lang="af-ZA" sz="3600" b="1" strike="noStrike" spc="-1">
                <a:solidFill>
                  <a:srgbClr val="000000"/>
                </a:solidFill>
                <a:latin typeface="Arial"/>
              </a:rPr>
              <a:t>Sprites</a:t>
            </a:r>
            <a:br/>
            <a:r>
              <a:rPr lang="af-ZA" sz="3600" b="0" strike="noStrike" spc="-1">
                <a:solidFill>
                  <a:srgbClr val="000000"/>
                </a:solidFill>
                <a:latin typeface="Arial"/>
              </a:rPr>
              <a:t> صور ثنائية الأبعاد</a:t>
            </a:r>
          </a:p>
        </p:txBody>
      </p:sp>
      <p:sp>
        <p:nvSpPr>
          <p:cNvPr id="260" name="TextShape 2"/>
          <p:cNvSpPr txBox="1"/>
          <p:nvPr/>
        </p:nvSpPr>
        <p:spPr>
          <a:xfrm>
            <a:off x="457200" y="1219320"/>
            <a:ext cx="8229240" cy="5257440"/>
          </a:xfrm>
          <a:prstGeom prst="rect">
            <a:avLst/>
          </a:prstGeom>
          <a:noFill/>
          <a:ln>
            <a:noFill/>
          </a:ln>
        </p:spPr>
        <p:txBody>
          <a:bodyPr>
            <a:noAutofit/>
          </a:bodyPr>
          <a:lstStyle/>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A </a:t>
            </a:r>
            <a:r>
              <a:rPr lang="af-ZA" sz="2800" b="1" strike="noStrike" spc="-1">
                <a:solidFill>
                  <a:srgbClr val="000000"/>
                </a:solidFill>
                <a:latin typeface="Arial"/>
              </a:rPr>
              <a:t>sprite </a:t>
            </a:r>
            <a:r>
              <a:rPr lang="af-ZA" sz="2800" b="0" strike="noStrike" spc="-1">
                <a:solidFill>
                  <a:srgbClr val="000000"/>
                </a:solidFill>
                <a:latin typeface="Arial"/>
              </a:rPr>
              <a:t>is a </a:t>
            </a:r>
            <a:r>
              <a:rPr lang="af-ZA" sz="2800" b="1" strike="noStrike" spc="-1">
                <a:solidFill>
                  <a:srgbClr val="000000"/>
                </a:solidFill>
                <a:latin typeface="Arial"/>
              </a:rPr>
              <a:t>2D visual object </a:t>
            </a:r>
            <a:r>
              <a:rPr lang="af-ZA" sz="2800" b="0" strike="noStrike" spc="-1">
                <a:solidFill>
                  <a:srgbClr val="000000"/>
                </a:solidFill>
                <a:latin typeface="Arial"/>
              </a:rPr>
              <a:t>within the game world that can be drawn using a single image on any given frame. </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Sprites can be used to represent:</a:t>
            </a:r>
          </a:p>
          <a:p>
            <a:pPr marL="743040" lvl="1" indent="-285480">
              <a:lnSpc>
                <a:spcPct val="100000"/>
              </a:lnSpc>
              <a:spcBef>
                <a:spcPts val="479"/>
              </a:spcBef>
              <a:buClr>
                <a:srgbClr val="000000"/>
              </a:buClr>
              <a:buFont typeface="Symbol" charset="2"/>
              <a:buChar char=""/>
            </a:pPr>
            <a:r>
              <a:rPr lang="af-ZA" sz="2400" b="0" strike="noStrike" spc="-1">
                <a:solidFill>
                  <a:srgbClr val="000000"/>
                </a:solidFill>
                <a:latin typeface="Arial"/>
              </a:rPr>
              <a:t> characters </a:t>
            </a:r>
          </a:p>
          <a:p>
            <a:pPr marL="743040" lvl="1" indent="-285480">
              <a:lnSpc>
                <a:spcPct val="100000"/>
              </a:lnSpc>
              <a:spcBef>
                <a:spcPts val="479"/>
              </a:spcBef>
              <a:buClr>
                <a:srgbClr val="000000"/>
              </a:buClr>
              <a:buFont typeface="Symbol" charset="2"/>
              <a:buChar char=""/>
            </a:pPr>
            <a:r>
              <a:rPr lang="af-ZA" sz="2400" b="0" strike="noStrike" spc="-1">
                <a:solidFill>
                  <a:srgbClr val="000000"/>
                </a:solidFill>
                <a:latin typeface="Arial"/>
              </a:rPr>
              <a:t>other dynamic objects.</a:t>
            </a:r>
          </a:p>
          <a:p>
            <a:pPr marL="743040" lvl="1" indent="-285480">
              <a:lnSpc>
                <a:spcPct val="100000"/>
              </a:lnSpc>
              <a:spcBef>
                <a:spcPts val="479"/>
              </a:spcBef>
              <a:buClr>
                <a:srgbClr val="000000"/>
              </a:buClr>
              <a:buFont typeface="Symbol" charset="2"/>
              <a:buChar char=""/>
            </a:pPr>
            <a:r>
              <a:rPr lang="af-ZA" sz="2400" b="0" strike="noStrike" spc="-1">
                <a:solidFill>
                  <a:srgbClr val="000000"/>
                </a:solidFill>
                <a:latin typeface="Arial"/>
              </a:rPr>
              <a:t>backgrounds,</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Most 2D games have a </a:t>
            </a:r>
            <a:r>
              <a:rPr lang="af-ZA" sz="2800" b="0" strike="noStrike" spc="-1">
                <a:solidFill>
                  <a:srgbClr val="FF0000"/>
                </a:solidFill>
                <a:latin typeface="Arial"/>
              </a:rPr>
              <a:t>lot of sprites</a:t>
            </a:r>
            <a:r>
              <a:rPr lang="af-ZA" sz="2800" b="0" strike="noStrike" spc="-1">
                <a:solidFill>
                  <a:srgbClr val="000000"/>
                </a:solidFill>
                <a:latin typeface="Arial"/>
              </a:rPr>
              <a:t>, </a:t>
            </a:r>
          </a:p>
          <a:p>
            <a:pPr marL="343080" indent="-342720">
              <a:lnSpc>
                <a:spcPct val="100000"/>
              </a:lnSpc>
              <a:spcBef>
                <a:spcPts val="561"/>
              </a:spcBef>
              <a:buClr>
                <a:srgbClr val="FF0000"/>
              </a:buClr>
              <a:buFont typeface="Symbol" charset="2"/>
              <a:buChar char=""/>
            </a:pPr>
            <a:r>
              <a:rPr lang="af-ZA" sz="2800" b="0" strike="noStrike" spc="-1">
                <a:solidFill>
                  <a:srgbClr val="FF0000"/>
                </a:solidFill>
                <a:latin typeface="Arial"/>
              </a:rPr>
              <a:t>Mobile</a:t>
            </a:r>
            <a:r>
              <a:rPr lang="af-ZA" sz="2800" b="0" strike="noStrike" spc="-1">
                <a:solidFill>
                  <a:srgbClr val="000000"/>
                </a:solidFill>
                <a:latin typeface="Arial"/>
              </a:rPr>
              <a:t> games the </a:t>
            </a:r>
            <a:r>
              <a:rPr lang="af-ZA" sz="2800" b="0" strike="noStrike" spc="-1">
                <a:solidFill>
                  <a:srgbClr val="FF0000"/>
                </a:solidFill>
                <a:latin typeface="Arial"/>
              </a:rPr>
              <a:t>sprites</a:t>
            </a:r>
            <a:r>
              <a:rPr lang="af-ZA" sz="2800" b="0" strike="noStrike" spc="-1">
                <a:solidFill>
                  <a:srgbClr val="000000"/>
                </a:solidFill>
                <a:latin typeface="Arial"/>
              </a:rPr>
              <a:t> often takes most of </a:t>
            </a:r>
            <a:r>
              <a:rPr lang="af-ZA" sz="2800" b="0" strike="noStrike" spc="-1">
                <a:solidFill>
                  <a:srgbClr val="FF0000"/>
                </a:solidFill>
                <a:latin typeface="Arial"/>
              </a:rPr>
              <a:t>game size</a:t>
            </a:r>
            <a:r>
              <a:rPr lang="af-ZA" sz="2800" b="0" strike="noStrike" spc="-1">
                <a:solidFill>
                  <a:srgbClr val="000000"/>
                </a:solidFill>
                <a:latin typeface="Arial"/>
              </a:rPr>
              <a:t>.</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it’s important to try to use sprites </a:t>
            </a:r>
            <a:r>
              <a:rPr lang="af-ZA" sz="2800" b="0" strike="noStrike" spc="-1">
                <a:solidFill>
                  <a:srgbClr val="FF0000"/>
                </a:solidFill>
                <a:latin typeface="Arial"/>
              </a:rPr>
              <a:t>efficiently</a:t>
            </a:r>
            <a:endParaRPr lang="af-ZA" sz="2800" b="0" strike="noStrike" spc="-1">
              <a:solidFill>
                <a:srgbClr val="000000"/>
              </a:solidFill>
              <a:latin typeface="Arial"/>
            </a:endParaRPr>
          </a:p>
        </p:txBody>
      </p:sp>
    </p:spTree>
    <p:extLst>
      <p:ext uri="{BB962C8B-B14F-4D97-AF65-F5344CB8AC3E}">
        <p14:creationId xmlns:p14="http://schemas.microsoft.com/office/powerpoint/2010/main" val="1555082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457200" y="46080"/>
            <a:ext cx="8229240" cy="71568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Drawing Sprites </a:t>
            </a:r>
          </a:p>
        </p:txBody>
      </p:sp>
      <p:sp>
        <p:nvSpPr>
          <p:cNvPr id="262" name="TextShape 2"/>
          <p:cNvSpPr txBox="1"/>
          <p:nvPr/>
        </p:nvSpPr>
        <p:spPr>
          <a:xfrm>
            <a:off x="380880" y="838080"/>
            <a:ext cx="8229240" cy="2590560"/>
          </a:xfrm>
          <a:prstGeom prst="rect">
            <a:avLst/>
          </a:prstGeom>
          <a:noFill/>
          <a:ln>
            <a:noFill/>
          </a:ln>
        </p:spPr>
        <p:txBody>
          <a:bodyPr>
            <a:noAutofit/>
          </a:bodyPr>
          <a:lstStyle/>
          <a:p>
            <a:pPr marL="343080" indent="-342720">
              <a:lnSpc>
                <a:spcPct val="100000"/>
              </a:lnSpc>
              <a:spcBef>
                <a:spcPts val="400"/>
              </a:spcBef>
              <a:buClr>
                <a:srgbClr val="000000"/>
              </a:buClr>
              <a:buFont typeface="Symbol" charset="2"/>
              <a:buChar char=""/>
            </a:pPr>
            <a:r>
              <a:rPr lang="af-ZA" sz="2000" b="0" strike="noStrike" spc="-1">
                <a:solidFill>
                  <a:srgbClr val="000000"/>
                </a:solidFill>
                <a:latin typeface="Arial"/>
              </a:rPr>
              <a:t>Suppose you have a basic 2D scene with a </a:t>
            </a:r>
            <a:r>
              <a:rPr lang="af-ZA" sz="2000" b="1" strike="noStrike" spc="-1">
                <a:solidFill>
                  <a:srgbClr val="000000"/>
                </a:solidFill>
                <a:latin typeface="Arial"/>
              </a:rPr>
              <a:t>background </a:t>
            </a:r>
            <a:r>
              <a:rPr lang="af-ZA" sz="2000" b="0" strike="noStrike" spc="-1">
                <a:solidFill>
                  <a:srgbClr val="000000"/>
                </a:solidFill>
                <a:latin typeface="Arial"/>
              </a:rPr>
              <a:t>image and a </a:t>
            </a:r>
            <a:r>
              <a:rPr lang="af-ZA" sz="2000" b="1" strike="noStrike" spc="-1">
                <a:solidFill>
                  <a:srgbClr val="000000"/>
                </a:solidFill>
                <a:latin typeface="Arial"/>
              </a:rPr>
              <a:t>character </a:t>
            </a:r>
            <a:r>
              <a:rPr lang="af-ZA" sz="2000" b="0" strike="noStrike" spc="-1">
                <a:solidFill>
                  <a:srgbClr val="000000"/>
                </a:solidFill>
                <a:latin typeface="Arial"/>
              </a:rPr>
              <a:t>in the center. </a:t>
            </a:r>
          </a:p>
          <a:p>
            <a:pPr marL="343080" indent="-342720">
              <a:lnSpc>
                <a:spcPct val="100000"/>
              </a:lnSpc>
              <a:spcBef>
                <a:spcPts val="400"/>
              </a:spcBef>
              <a:buClr>
                <a:srgbClr val="000000"/>
              </a:buClr>
              <a:buFont typeface="Symbol" charset="2"/>
              <a:buChar char=""/>
            </a:pPr>
            <a:r>
              <a:rPr lang="af-ZA" sz="2000" b="0" strike="noStrike" spc="-1">
                <a:solidFill>
                  <a:srgbClr val="000000"/>
                </a:solidFill>
                <a:latin typeface="Arial"/>
              </a:rPr>
              <a:t>Painter’s Algorithm : The simplest approach to drawing this scene would be to:</a:t>
            </a:r>
          </a:p>
          <a:p>
            <a:pPr marL="743040" lvl="1" indent="-285480">
              <a:lnSpc>
                <a:spcPct val="100000"/>
              </a:lnSpc>
              <a:spcBef>
                <a:spcPts val="360"/>
              </a:spcBef>
              <a:buClr>
                <a:srgbClr val="000000"/>
              </a:buClr>
              <a:buFont typeface="Symbol" charset="2"/>
              <a:buChar char=""/>
            </a:pPr>
            <a:r>
              <a:rPr lang="af-ZA" sz="1800" b="0" strike="noStrike" spc="-1">
                <a:solidFill>
                  <a:srgbClr val="000000"/>
                </a:solidFill>
                <a:latin typeface="Arial"/>
              </a:rPr>
              <a:t> first draw the background image </a:t>
            </a:r>
          </a:p>
          <a:p>
            <a:pPr marL="743040" lvl="1" indent="-285480">
              <a:lnSpc>
                <a:spcPct val="100000"/>
              </a:lnSpc>
              <a:spcBef>
                <a:spcPts val="360"/>
              </a:spcBef>
              <a:buClr>
                <a:srgbClr val="000000"/>
              </a:buClr>
              <a:buFont typeface="Symbol" charset="2"/>
              <a:buChar char=""/>
            </a:pPr>
            <a:r>
              <a:rPr lang="af-ZA" sz="1800" b="0" strike="noStrike" spc="-1">
                <a:solidFill>
                  <a:srgbClr val="000000"/>
                </a:solidFill>
                <a:latin typeface="Arial"/>
              </a:rPr>
              <a:t>then draw the character. </a:t>
            </a:r>
          </a:p>
          <a:p>
            <a:pPr marL="343080" indent="-342720">
              <a:lnSpc>
                <a:spcPct val="100000"/>
              </a:lnSpc>
              <a:spcBef>
                <a:spcPts val="400"/>
              </a:spcBef>
              <a:buClr>
                <a:srgbClr val="000000"/>
              </a:buClr>
              <a:buFont typeface="Symbol" charset="2"/>
              <a:buChar char=""/>
            </a:pPr>
            <a:r>
              <a:rPr lang="af-ZA" sz="2000" b="0" strike="noStrike" spc="-1">
                <a:solidFill>
                  <a:srgbClr val="000000"/>
                </a:solidFill>
                <a:latin typeface="Arial"/>
              </a:rPr>
              <a:t>In the painter’s algorithm, all the sprites in a scene are </a:t>
            </a:r>
            <a:r>
              <a:rPr lang="af-ZA" sz="2000" b="1" u="sng" strike="noStrike" spc="-1">
                <a:solidFill>
                  <a:srgbClr val="000000"/>
                </a:solidFill>
                <a:uFillTx/>
                <a:latin typeface="Arial"/>
              </a:rPr>
              <a:t>sorted from back to front (based on Z-Order/Depth value)</a:t>
            </a:r>
            <a:endParaRPr lang="af-ZA" sz="2000" b="0" strike="noStrike" spc="-1">
              <a:solidFill>
                <a:srgbClr val="000000"/>
              </a:solidFill>
              <a:latin typeface="Arial"/>
            </a:endParaRPr>
          </a:p>
        </p:txBody>
      </p:sp>
      <p:pic>
        <p:nvPicPr>
          <p:cNvPr id="263" name="Picture 3"/>
          <p:cNvPicPr/>
          <p:nvPr/>
        </p:nvPicPr>
        <p:blipFill>
          <a:blip r:embed="rId2"/>
          <a:stretch/>
        </p:blipFill>
        <p:spPr>
          <a:xfrm>
            <a:off x="2590920" y="3657600"/>
            <a:ext cx="4181040" cy="3076560"/>
          </a:xfrm>
          <a:prstGeom prst="rect">
            <a:avLst/>
          </a:prstGeom>
          <a:ln w="9360">
            <a:noFill/>
          </a:ln>
        </p:spPr>
      </p:pic>
    </p:spTree>
    <p:extLst>
      <p:ext uri="{BB962C8B-B14F-4D97-AF65-F5344CB8AC3E}">
        <p14:creationId xmlns:p14="http://schemas.microsoft.com/office/powerpoint/2010/main" val="535782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457200" y="274680"/>
            <a:ext cx="8229240" cy="5630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Animating Sprites </a:t>
            </a:r>
          </a:p>
        </p:txBody>
      </p:sp>
      <p:sp>
        <p:nvSpPr>
          <p:cNvPr id="265" name="TextShape 2"/>
          <p:cNvSpPr txBox="1"/>
          <p:nvPr/>
        </p:nvSpPr>
        <p:spPr>
          <a:xfrm>
            <a:off x="457200" y="990720"/>
            <a:ext cx="8229240" cy="2819160"/>
          </a:xfrm>
          <a:prstGeom prst="rect">
            <a:avLst/>
          </a:prstGeom>
          <a:noFill/>
          <a:ln>
            <a:noFill/>
          </a:ln>
        </p:spPr>
        <p:txBody>
          <a:bodyPr>
            <a:noAutofit/>
          </a:bodyPr>
          <a:lstStyle/>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Common technique: A series of static 2D images are </a:t>
            </a:r>
            <a:r>
              <a:rPr lang="af-ZA" sz="2800" b="1" strike="noStrike" spc="-1">
                <a:solidFill>
                  <a:srgbClr val="000000"/>
                </a:solidFill>
                <a:latin typeface="Arial"/>
              </a:rPr>
              <a:t>played</a:t>
            </a:r>
            <a:r>
              <a:rPr lang="af-ZA" sz="2800" b="0" strike="noStrike" spc="-1">
                <a:solidFill>
                  <a:srgbClr val="000000"/>
                </a:solidFill>
                <a:latin typeface="Arial"/>
              </a:rPr>
              <a:t> </a:t>
            </a:r>
            <a:r>
              <a:rPr lang="af-ZA" sz="2800" b="1" strike="noStrike" spc="-1">
                <a:solidFill>
                  <a:srgbClr val="000000"/>
                </a:solidFill>
                <a:latin typeface="Arial"/>
              </a:rPr>
              <a:t>fast</a:t>
            </a:r>
            <a:r>
              <a:rPr lang="af-ZA" sz="2800" b="0" strike="noStrike" spc="-1">
                <a:solidFill>
                  <a:srgbClr val="000000"/>
                </a:solidFill>
                <a:latin typeface="Arial"/>
              </a:rPr>
              <a:t> to create an </a:t>
            </a:r>
            <a:r>
              <a:rPr lang="af-ZA" sz="2800" b="1" strike="noStrike" spc="-1">
                <a:solidFill>
                  <a:srgbClr val="000000"/>
                </a:solidFill>
                <a:latin typeface="Arial"/>
              </a:rPr>
              <a:t>feeling</a:t>
            </a:r>
            <a:r>
              <a:rPr lang="af-ZA" sz="2800" b="0" strike="noStrike" spc="-1">
                <a:solidFill>
                  <a:srgbClr val="000000"/>
                </a:solidFill>
                <a:latin typeface="Arial"/>
              </a:rPr>
              <a:t> of motion </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minimum of 24 FPS is required</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This means that for every one second of animation, you need 24 individual images </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Some games use 60 FPS animations </a:t>
            </a:r>
          </a:p>
        </p:txBody>
      </p:sp>
      <p:pic>
        <p:nvPicPr>
          <p:cNvPr id="266" name="Picture 2"/>
          <p:cNvPicPr/>
          <p:nvPr/>
        </p:nvPicPr>
        <p:blipFill>
          <a:blip r:embed="rId2"/>
          <a:stretch/>
        </p:blipFill>
        <p:spPr>
          <a:xfrm>
            <a:off x="1523880" y="4038480"/>
            <a:ext cx="6171840" cy="2526840"/>
          </a:xfrm>
          <a:prstGeom prst="rect">
            <a:avLst/>
          </a:prstGeom>
          <a:ln w="9360">
            <a:noFill/>
          </a:ln>
        </p:spPr>
      </p:pic>
    </p:spTree>
    <p:extLst>
      <p:ext uri="{BB962C8B-B14F-4D97-AF65-F5344CB8AC3E}">
        <p14:creationId xmlns:p14="http://schemas.microsoft.com/office/powerpoint/2010/main" val="1416290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457200" y="274680"/>
            <a:ext cx="8229240" cy="11426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Sprite Sheets </a:t>
            </a:r>
          </a:p>
        </p:txBody>
      </p:sp>
      <p:sp>
        <p:nvSpPr>
          <p:cNvPr id="268" name="TextShape 2"/>
          <p:cNvSpPr txBox="1"/>
          <p:nvPr/>
        </p:nvSpPr>
        <p:spPr>
          <a:xfrm>
            <a:off x="457200" y="1600200"/>
            <a:ext cx="8229240" cy="4525560"/>
          </a:xfrm>
          <a:prstGeom prst="rect">
            <a:avLst/>
          </a:prstGeom>
          <a:noFill/>
          <a:ln>
            <a:noFill/>
          </a:ln>
        </p:spPr>
        <p:txBody>
          <a:bodyPr>
            <a:noAutofit/>
          </a:bodyPr>
          <a:lstStyle/>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it is preferable to have all the sprites for a particular character be the same size.</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many libraries also required that all image files had dimensions that were </a:t>
            </a:r>
            <a:r>
              <a:rPr lang="af-ZA" sz="2400" b="1" strike="noStrike" spc="-1">
                <a:solidFill>
                  <a:srgbClr val="000000"/>
                </a:solidFill>
                <a:latin typeface="Arial"/>
              </a:rPr>
              <a:t>powers of two</a:t>
            </a:r>
            <a:r>
              <a:rPr lang="af-ZA" sz="2400" b="0" strike="noStrike" spc="-1">
                <a:solidFill>
                  <a:srgbClr val="000000"/>
                </a:solidFill>
                <a:latin typeface="Arial"/>
              </a:rPr>
              <a:t>, (32x32, 64x64, ….) for performance optimization (faster drawing).</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A developer can have an individual image file (or </a:t>
            </a:r>
            <a:r>
              <a:rPr lang="af-ZA" sz="2400" b="1" strike="noStrike" spc="-1">
                <a:solidFill>
                  <a:srgbClr val="000000"/>
                </a:solidFill>
                <a:latin typeface="Arial"/>
              </a:rPr>
              <a:t>texture </a:t>
            </a:r>
            <a:r>
              <a:rPr lang="af-ZA" sz="2400" b="0" strike="noStrike" spc="-1">
                <a:solidFill>
                  <a:srgbClr val="000000"/>
                </a:solidFill>
                <a:latin typeface="Arial"/>
              </a:rPr>
              <a:t>). But this will waste a great deal of memory. </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That’s because sprites usually aren’t rectangles, so, rectangle contains </a:t>
            </a:r>
            <a:r>
              <a:rPr lang="af-ZA" sz="2400" b="1" strike="noStrike" spc="-1">
                <a:solidFill>
                  <a:srgbClr val="000000"/>
                </a:solidFill>
                <a:latin typeface="Arial"/>
              </a:rPr>
              <a:t>unused areas</a:t>
            </a:r>
            <a:r>
              <a:rPr lang="af-ZA" sz="2400" b="0" strike="noStrike" spc="-1">
                <a:solidFill>
                  <a:srgbClr val="000000"/>
                </a:solidFill>
                <a:latin typeface="Arial"/>
              </a:rPr>
              <a:t>. </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A solution to this problem is to use a single image file that contains all the sprites, called a </a:t>
            </a:r>
            <a:r>
              <a:rPr lang="af-ZA" sz="2400" b="1" strike="noStrike" spc="-1">
                <a:solidFill>
                  <a:srgbClr val="000000"/>
                </a:solidFill>
                <a:latin typeface="Arial"/>
              </a:rPr>
              <a:t>sprite sheet </a:t>
            </a:r>
            <a:r>
              <a:rPr lang="af-ZA" sz="2400" b="0" strike="noStrike" spc="-1">
                <a:solidFill>
                  <a:srgbClr val="000000"/>
                </a:solidFill>
                <a:latin typeface="Arial"/>
              </a:rPr>
              <a:t>. </a:t>
            </a:r>
            <a:br/>
            <a:r>
              <a:rPr lang="af-ZA" sz="2400" b="0" strike="noStrike" spc="-1">
                <a:solidFill>
                  <a:srgbClr val="000000"/>
                </a:solidFill>
                <a:latin typeface="Arial"/>
              </a:rPr>
              <a:t> </a:t>
            </a:r>
            <a:br/>
            <a:r>
              <a:rPr lang="af-ZA" sz="2400" b="0" strike="noStrike" spc="-1">
                <a:solidFill>
                  <a:srgbClr val="000000"/>
                </a:solidFill>
                <a:latin typeface="Arial"/>
              </a:rPr>
              <a:t> </a:t>
            </a:r>
          </a:p>
        </p:txBody>
      </p:sp>
    </p:spTree>
    <p:extLst>
      <p:ext uri="{BB962C8B-B14F-4D97-AF65-F5344CB8AC3E}">
        <p14:creationId xmlns:p14="http://schemas.microsoft.com/office/powerpoint/2010/main" val="134432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457200" y="274680"/>
            <a:ext cx="8229240" cy="5630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Sprite Sheets (2)</a:t>
            </a:r>
          </a:p>
        </p:txBody>
      </p:sp>
      <p:sp>
        <p:nvSpPr>
          <p:cNvPr id="270" name="TextShape 2"/>
          <p:cNvSpPr txBox="1"/>
          <p:nvPr/>
        </p:nvSpPr>
        <p:spPr>
          <a:xfrm>
            <a:off x="457200" y="1143000"/>
            <a:ext cx="8229240" cy="1676160"/>
          </a:xfrm>
          <a:prstGeom prst="rect">
            <a:avLst/>
          </a:prstGeom>
          <a:noFill/>
          <a:ln>
            <a:noFill/>
          </a:ln>
        </p:spPr>
        <p:txBody>
          <a:bodyPr>
            <a:noAutofit/>
          </a:bodyPr>
          <a:lstStyle/>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In a sprite sheet, sprites are grouped </a:t>
            </a:r>
            <a:r>
              <a:rPr lang="af-ZA" sz="2400" b="1" strike="noStrike" spc="-1">
                <a:solidFill>
                  <a:srgbClr val="000000"/>
                </a:solidFill>
                <a:latin typeface="Arial"/>
              </a:rPr>
              <a:t>closely</a:t>
            </a:r>
            <a:r>
              <a:rPr lang="af-ZA" sz="2400" b="0" strike="noStrike" spc="-1">
                <a:solidFill>
                  <a:srgbClr val="000000"/>
                </a:solidFill>
                <a:latin typeface="Arial"/>
              </a:rPr>
              <a:t> and </a:t>
            </a:r>
            <a:r>
              <a:rPr lang="af-ZA" sz="2400" b="1" strike="noStrike" spc="-1">
                <a:solidFill>
                  <a:srgbClr val="000000"/>
                </a:solidFill>
                <a:latin typeface="Arial"/>
              </a:rPr>
              <a:t>overlap the unused space تقاطع</a:t>
            </a:r>
            <a:r>
              <a:rPr lang="af-ZA" sz="2400" b="0" strike="noStrike" spc="-1">
                <a:solidFill>
                  <a:srgbClr val="000000"/>
                </a:solidFill>
                <a:latin typeface="Arial"/>
              </a:rPr>
              <a:t>. </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This means that when the sprite sheet is opened, a bit of work is necessary to </a:t>
            </a:r>
            <a:r>
              <a:rPr lang="af-ZA" sz="2400" b="1" strike="noStrike" spc="-1">
                <a:solidFill>
                  <a:srgbClr val="000000"/>
                </a:solidFill>
                <a:latin typeface="Arial"/>
              </a:rPr>
              <a:t>reconstruct the correct images in memory</a:t>
            </a:r>
            <a:r>
              <a:rPr lang="af-ZA" sz="2400" b="0" strike="noStrike" spc="-1">
                <a:solidFill>
                  <a:srgbClr val="000000"/>
                </a:solidFill>
                <a:latin typeface="Arial"/>
              </a:rPr>
              <a:t>. </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This </a:t>
            </a:r>
            <a:r>
              <a:rPr lang="af-ZA" sz="2400" b="1" strike="noStrike" spc="-1">
                <a:solidFill>
                  <a:srgbClr val="000000"/>
                </a:solidFill>
                <a:latin typeface="Arial"/>
              </a:rPr>
              <a:t>reduces</a:t>
            </a:r>
            <a:r>
              <a:rPr lang="af-ZA" sz="2400" b="0" strike="noStrike" spc="-1">
                <a:solidFill>
                  <a:srgbClr val="000000"/>
                </a:solidFill>
                <a:latin typeface="Arial"/>
              </a:rPr>
              <a:t> total </a:t>
            </a:r>
            <a:r>
              <a:rPr lang="af-ZA" sz="2400" b="1" strike="noStrike" spc="-1">
                <a:solidFill>
                  <a:srgbClr val="000000"/>
                </a:solidFill>
                <a:latin typeface="Arial"/>
              </a:rPr>
              <a:t>installation size </a:t>
            </a:r>
            <a:r>
              <a:rPr lang="af-ZA" sz="2400" b="0" strike="noStrike" spc="-1">
                <a:solidFill>
                  <a:srgbClr val="000000"/>
                </a:solidFill>
                <a:latin typeface="Arial"/>
              </a:rPr>
              <a:t>of the game. </a:t>
            </a:r>
          </a:p>
        </p:txBody>
      </p:sp>
      <p:pic>
        <p:nvPicPr>
          <p:cNvPr id="271" name="Picture 2"/>
          <p:cNvPicPr/>
          <p:nvPr/>
        </p:nvPicPr>
        <p:blipFill>
          <a:blip r:embed="rId2"/>
          <a:stretch/>
        </p:blipFill>
        <p:spPr>
          <a:xfrm>
            <a:off x="2438280" y="3505320"/>
            <a:ext cx="4266720" cy="2746440"/>
          </a:xfrm>
          <a:prstGeom prst="rect">
            <a:avLst/>
          </a:prstGeom>
          <a:ln w="9360">
            <a:noFill/>
          </a:ln>
        </p:spPr>
      </p:pic>
      <p:sp>
        <p:nvSpPr>
          <p:cNvPr id="272" name="CustomShape 3"/>
          <p:cNvSpPr/>
          <p:nvPr/>
        </p:nvSpPr>
        <p:spPr>
          <a:xfrm>
            <a:off x="685800" y="6400800"/>
            <a:ext cx="77720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Arial"/>
              </a:rPr>
              <a:t>Individual sprites (a), and those sprites packed in a sprite sheet (b) </a:t>
            </a:r>
            <a:br/>
            <a:endParaRPr lang="en-US" sz="1800" b="0" strike="noStrike" spc="-1">
              <a:latin typeface="Arial"/>
            </a:endParaRPr>
          </a:p>
        </p:txBody>
      </p:sp>
    </p:spTree>
    <p:extLst>
      <p:ext uri="{BB962C8B-B14F-4D97-AF65-F5344CB8AC3E}">
        <p14:creationId xmlns:p14="http://schemas.microsoft.com/office/powerpoint/2010/main" val="564815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457200" y="274680"/>
            <a:ext cx="8229240" cy="1142640"/>
          </a:xfrm>
          <a:prstGeom prst="rect">
            <a:avLst/>
          </a:prstGeom>
          <a:noFill/>
          <a:ln>
            <a:noFill/>
          </a:ln>
        </p:spPr>
        <p:txBody>
          <a:bodyPr anchor="ctr">
            <a:normAutofit/>
          </a:bodyPr>
          <a:lstStyle/>
          <a:p>
            <a:pPr algn="ctr">
              <a:lnSpc>
                <a:spcPct val="100000"/>
              </a:lnSpc>
            </a:pPr>
            <a:r>
              <a:rPr lang="af-ZA" sz="4400" b="0" strike="noStrike" spc="-1">
                <a:solidFill>
                  <a:srgbClr val="000000"/>
                </a:solidFill>
                <a:latin typeface="Arial"/>
              </a:rPr>
              <a:t>Sprite Loading</a:t>
            </a:r>
          </a:p>
        </p:txBody>
      </p:sp>
      <p:sp>
        <p:nvSpPr>
          <p:cNvPr id="274" name="TextShape 2"/>
          <p:cNvSpPr txBox="1"/>
          <p:nvPr/>
        </p:nvSpPr>
        <p:spPr>
          <a:xfrm>
            <a:off x="457200" y="1600200"/>
            <a:ext cx="4754880" cy="4525560"/>
          </a:xfrm>
          <a:prstGeom prst="rect">
            <a:avLst/>
          </a:prstGeom>
          <a:noFill/>
          <a:ln>
            <a:noFill/>
          </a:ln>
        </p:spPr>
        <p:txBody>
          <a:bodyPr>
            <a:normAutofit fontScale="79000" lnSpcReduction="20000"/>
          </a:bodyPr>
          <a:lstStyle/>
          <a:p>
            <a:pPr marL="343080" indent="-342720">
              <a:lnSpc>
                <a:spcPct val="100000"/>
              </a:lnSpc>
              <a:spcBef>
                <a:spcPts val="641"/>
              </a:spcBef>
              <a:buClr>
                <a:srgbClr val="000000"/>
              </a:buClr>
              <a:buFont typeface="Symbol" charset="2"/>
              <a:buChar char=""/>
            </a:pPr>
            <a:r>
              <a:rPr lang="af-ZA" sz="3200" b="0" strike="noStrike" spc="-1">
                <a:solidFill>
                  <a:srgbClr val="000000"/>
                </a:solidFill>
                <a:latin typeface="Arial"/>
              </a:rPr>
              <a:t>You should only load a sprite sheet image once</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Each behavior using the sprite maintains a reference to the sprite sheet</a:t>
            </a:r>
          </a:p>
          <a:p>
            <a:pPr marL="343080" indent="-342720">
              <a:lnSpc>
                <a:spcPct val="100000"/>
              </a:lnSpc>
              <a:spcBef>
                <a:spcPts val="641"/>
              </a:spcBef>
              <a:buClr>
                <a:srgbClr val="000000"/>
              </a:buClr>
              <a:buFont typeface="Symbol" charset="2"/>
              <a:buChar char=""/>
            </a:pPr>
            <a:r>
              <a:rPr lang="af-ZA" sz="3200" b="0" strike="noStrike" spc="-1">
                <a:solidFill>
                  <a:srgbClr val="000000"/>
                </a:solidFill>
                <a:latin typeface="Arial"/>
              </a:rPr>
              <a:t>Consider making a Resource class which loads in sprite sheets</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Load in image</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Handling image index for different sprites</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Generalizable to other assets like maps, sounds, text, etc…</a:t>
            </a:r>
          </a:p>
        </p:txBody>
      </p:sp>
      <p:sp>
        <p:nvSpPr>
          <p:cNvPr id="275" name="TextShape 3"/>
          <p:cNvSpPr txBox="1"/>
          <p:nvPr/>
        </p:nvSpPr>
        <p:spPr>
          <a:xfrm>
            <a:off x="4648320" y="1600200"/>
            <a:ext cx="4038120" cy="4525560"/>
          </a:xfrm>
          <a:prstGeom prst="rect">
            <a:avLst/>
          </a:prstGeom>
          <a:noFill/>
          <a:ln>
            <a:noFill/>
          </a:ln>
        </p:spPr>
        <p:txBody>
          <a:bodyPr>
            <a:noAutofit/>
          </a:bodyPr>
          <a:lstStyle/>
          <a:p>
            <a:endParaRPr lang="af-ZA" sz="3200" b="0" strike="noStrike" spc="-1">
              <a:solidFill>
                <a:srgbClr val="000000"/>
              </a:solidFill>
              <a:latin typeface="Arial"/>
            </a:endParaRPr>
          </a:p>
        </p:txBody>
      </p:sp>
      <p:pic>
        <p:nvPicPr>
          <p:cNvPr id="276" name="Google Shape;265;p38"/>
          <p:cNvPicPr/>
          <p:nvPr/>
        </p:nvPicPr>
        <p:blipFill>
          <a:blip r:embed="rId3"/>
          <a:stretch/>
        </p:blipFill>
        <p:spPr>
          <a:xfrm>
            <a:off x="5669280" y="1505520"/>
            <a:ext cx="3253320" cy="4529520"/>
          </a:xfrm>
          <a:prstGeom prst="rect">
            <a:avLst/>
          </a:prstGeom>
          <a:ln>
            <a:noFill/>
          </a:ln>
        </p:spPr>
      </p:pic>
    </p:spTree>
    <p:extLst>
      <p:ext uri="{BB962C8B-B14F-4D97-AF65-F5344CB8AC3E}">
        <p14:creationId xmlns:p14="http://schemas.microsoft.com/office/powerpoint/2010/main" val="96668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Shape 1"/>
          <p:cNvSpPr txBox="1"/>
          <p:nvPr/>
        </p:nvSpPr>
        <p:spPr>
          <a:xfrm>
            <a:off x="457200" y="274680"/>
            <a:ext cx="8229240" cy="1142640"/>
          </a:xfrm>
          <a:prstGeom prst="rect">
            <a:avLst/>
          </a:prstGeom>
          <a:noFill/>
          <a:ln>
            <a:noFill/>
          </a:ln>
        </p:spPr>
        <p:txBody>
          <a:bodyPr anchor="ctr">
            <a:normAutofit/>
          </a:bodyPr>
          <a:lstStyle/>
          <a:p>
            <a:pPr algn="ctr">
              <a:lnSpc>
                <a:spcPct val="100000"/>
              </a:lnSpc>
            </a:pPr>
            <a:r>
              <a:rPr lang="af-ZA" sz="4400" b="0" strike="noStrike" spc="-1">
                <a:solidFill>
                  <a:srgbClr val="000000"/>
                </a:solidFill>
                <a:latin typeface="Arial"/>
              </a:rPr>
              <a:t>Relative Paths</a:t>
            </a:r>
          </a:p>
        </p:txBody>
      </p:sp>
      <p:sp>
        <p:nvSpPr>
          <p:cNvPr id="278" name="TextShape 2"/>
          <p:cNvSpPr txBox="1"/>
          <p:nvPr/>
        </p:nvSpPr>
        <p:spPr>
          <a:xfrm>
            <a:off x="457200" y="1600200"/>
            <a:ext cx="8229240" cy="4525560"/>
          </a:xfrm>
          <a:prstGeom prst="rect">
            <a:avLst/>
          </a:prstGeom>
          <a:noFill/>
          <a:ln>
            <a:noFill/>
          </a:ln>
        </p:spPr>
        <p:txBody>
          <a:bodyPr>
            <a:noAutofit/>
          </a:bodyPr>
          <a:lstStyle/>
          <a:p>
            <a:pPr marL="343080" indent="-342720">
              <a:lnSpc>
                <a:spcPct val="100000"/>
              </a:lnSpc>
              <a:spcBef>
                <a:spcPts val="641"/>
              </a:spcBef>
              <a:buClr>
                <a:srgbClr val="000000"/>
              </a:buClr>
              <a:buFont typeface="Symbol" charset="2"/>
              <a:buChar char=""/>
            </a:pPr>
            <a:r>
              <a:rPr lang="af-ZA" sz="3200" b="0" strike="noStrike" spc="-1">
                <a:solidFill>
                  <a:srgbClr val="000000"/>
                </a:solidFill>
                <a:latin typeface="Arial"/>
              </a:rPr>
              <a:t>For All Resource Files:</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Don’t use absolute paths</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“/gpfs/main/home/&lt;login&gt;/course/cs1971/tac/resources/spritesheet.png” is bad</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“resources/spritesheet.png” is good</a:t>
            </a:r>
          </a:p>
          <a:p>
            <a:pPr marL="743040" lvl="1" indent="-285480">
              <a:lnSpc>
                <a:spcPct val="100000"/>
              </a:lnSpc>
              <a:spcBef>
                <a:spcPts val="561"/>
              </a:spcBef>
              <a:buClr>
                <a:srgbClr val="000000"/>
              </a:buClr>
              <a:buFont typeface="Symbol" charset="2"/>
              <a:buChar char=""/>
            </a:pPr>
            <a:r>
              <a:rPr lang="af-ZA" sz="2800" b="0" strike="noStrike" spc="-1">
                <a:solidFill>
                  <a:srgbClr val="000000"/>
                </a:solidFill>
                <a:latin typeface="Arial"/>
              </a:rPr>
              <a:t>Absolute filepaths won’t work when we/your classmates try to test your game</a:t>
            </a:r>
          </a:p>
        </p:txBody>
      </p:sp>
    </p:spTree>
    <p:extLst>
      <p:ext uri="{BB962C8B-B14F-4D97-AF65-F5344CB8AC3E}">
        <p14:creationId xmlns:p14="http://schemas.microsoft.com/office/powerpoint/2010/main" val="99423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457200" y="274680"/>
            <a:ext cx="8229240" cy="63936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Tile Maps </a:t>
            </a:r>
          </a:p>
        </p:txBody>
      </p:sp>
      <p:sp>
        <p:nvSpPr>
          <p:cNvPr id="280" name="TextShape 2"/>
          <p:cNvSpPr txBox="1"/>
          <p:nvPr/>
        </p:nvSpPr>
        <p:spPr>
          <a:xfrm>
            <a:off x="152280" y="1066680"/>
            <a:ext cx="5790960" cy="5790960"/>
          </a:xfrm>
          <a:prstGeom prst="rect">
            <a:avLst/>
          </a:prstGeom>
          <a:noFill/>
          <a:ln>
            <a:noFill/>
          </a:ln>
        </p:spPr>
        <p:txBody>
          <a:bodyPr>
            <a:noAutofit/>
          </a:bodyPr>
          <a:lstStyle/>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A tilemap is a technique for creating a game world out of </a:t>
            </a:r>
            <a:r>
              <a:rPr lang="af-ZA" sz="2800" b="1" strike="noStrike" spc="-1">
                <a:solidFill>
                  <a:srgbClr val="000000"/>
                </a:solidFill>
                <a:latin typeface="Arial"/>
              </a:rPr>
              <a:t>modular building blocks</a:t>
            </a:r>
            <a:r>
              <a:rPr lang="af-ZA" sz="2800" b="0" strike="noStrike" spc="-1">
                <a:solidFill>
                  <a:srgbClr val="000000"/>
                </a:solidFill>
                <a:latin typeface="Arial"/>
              </a:rPr>
              <a:t>. </a:t>
            </a: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When you break a world down into small blocks/pieces, you get </a:t>
            </a:r>
            <a:r>
              <a:rPr lang="af-ZA" sz="2800" b="1" strike="noStrike" spc="-1">
                <a:solidFill>
                  <a:srgbClr val="000000"/>
                </a:solidFill>
                <a:latin typeface="Arial"/>
              </a:rPr>
              <a:t>memory</a:t>
            </a:r>
            <a:r>
              <a:rPr lang="af-ZA" sz="2800" b="0" strike="noStrike" spc="-1">
                <a:solidFill>
                  <a:srgbClr val="000000"/>
                </a:solidFill>
                <a:latin typeface="Arial"/>
              </a:rPr>
              <a:t>, </a:t>
            </a:r>
            <a:r>
              <a:rPr lang="af-ZA" sz="2800" b="1" strike="noStrike" spc="-1">
                <a:solidFill>
                  <a:srgbClr val="000000"/>
                </a:solidFill>
                <a:latin typeface="Arial"/>
              </a:rPr>
              <a:t>performance</a:t>
            </a:r>
            <a:r>
              <a:rPr lang="af-ZA" sz="2800" b="0" strike="noStrike" spc="-1">
                <a:solidFill>
                  <a:srgbClr val="000000"/>
                </a:solidFill>
                <a:latin typeface="Arial"/>
              </a:rPr>
              <a:t> and </a:t>
            </a:r>
            <a:r>
              <a:rPr lang="af-ZA" sz="2800" b="1" strike="noStrike" spc="-1">
                <a:solidFill>
                  <a:srgbClr val="000000"/>
                </a:solidFill>
                <a:latin typeface="Arial"/>
              </a:rPr>
              <a:t>creative</a:t>
            </a:r>
            <a:r>
              <a:rPr lang="af-ZA" sz="2800" b="0" strike="noStrike" spc="-1">
                <a:solidFill>
                  <a:srgbClr val="000000"/>
                </a:solidFill>
                <a:latin typeface="Arial"/>
              </a:rPr>
              <a:t> advantages.</a:t>
            </a:r>
          </a:p>
          <a:p>
            <a:pPr>
              <a:lnSpc>
                <a:spcPct val="100000"/>
              </a:lnSpc>
              <a:spcBef>
                <a:spcPts val="561"/>
              </a:spcBef>
            </a:pPr>
            <a:endParaRPr lang="af-ZA" sz="2800" b="0" strike="noStrike" spc="-1">
              <a:solidFill>
                <a:srgbClr val="000000"/>
              </a:solidFill>
              <a:latin typeface="Arial"/>
            </a:endParaRPr>
          </a:p>
          <a:p>
            <a:pPr marL="343080" indent="-342720">
              <a:lnSpc>
                <a:spcPct val="100000"/>
              </a:lnSpc>
              <a:spcBef>
                <a:spcPts val="561"/>
              </a:spcBef>
              <a:buClr>
                <a:srgbClr val="000000"/>
              </a:buClr>
              <a:buFont typeface="Symbol" charset="2"/>
              <a:buChar char=""/>
            </a:pPr>
            <a:r>
              <a:rPr lang="af-ZA" sz="2800" b="1" strike="noStrike" spc="-1">
                <a:solidFill>
                  <a:srgbClr val="000000"/>
                </a:solidFill>
                <a:latin typeface="Arial"/>
              </a:rPr>
              <a:t>Alternative</a:t>
            </a:r>
            <a:r>
              <a:rPr lang="af-ZA" sz="2800" b="0" strike="noStrike" spc="-1">
                <a:solidFill>
                  <a:srgbClr val="000000"/>
                </a:solidFill>
                <a:latin typeface="Arial"/>
              </a:rPr>
              <a:t> to creating large background images for games.</a:t>
            </a:r>
          </a:p>
          <a:p>
            <a:pPr>
              <a:lnSpc>
                <a:spcPct val="100000"/>
              </a:lnSpc>
              <a:spcBef>
                <a:spcPts val="561"/>
              </a:spcBef>
            </a:pPr>
            <a:endParaRPr lang="af-ZA" sz="2800" b="0" strike="noStrike" spc="-1">
              <a:solidFill>
                <a:srgbClr val="000000"/>
              </a:solidFill>
              <a:latin typeface="Arial"/>
            </a:endParaRPr>
          </a:p>
          <a:p>
            <a:pPr marL="343080" indent="-342720">
              <a:lnSpc>
                <a:spcPct val="100000"/>
              </a:lnSpc>
              <a:spcBef>
                <a:spcPts val="561"/>
              </a:spcBef>
              <a:buClr>
                <a:srgbClr val="000000"/>
              </a:buClr>
              <a:buFont typeface="Symbol" charset="2"/>
              <a:buChar char=""/>
            </a:pPr>
            <a:r>
              <a:rPr lang="af-ZA" sz="2800" b="0" strike="noStrike" spc="-1">
                <a:solidFill>
                  <a:srgbClr val="000000"/>
                </a:solidFill>
                <a:latin typeface="Arial"/>
              </a:rPr>
              <a:t>Useful for </a:t>
            </a:r>
            <a:r>
              <a:rPr lang="af-ZA" sz="2800" b="1" strike="noStrike" spc="-1">
                <a:solidFill>
                  <a:srgbClr val="000000"/>
                </a:solidFill>
                <a:latin typeface="Arial"/>
              </a:rPr>
              <a:t>repeating patterns</a:t>
            </a:r>
            <a:r>
              <a:rPr lang="af-ZA" sz="2800" b="0" strike="noStrike" spc="-1">
                <a:solidFill>
                  <a:srgbClr val="000000"/>
                </a:solidFill>
                <a:latin typeface="Arial"/>
              </a:rPr>
              <a:t> </a:t>
            </a:r>
          </a:p>
        </p:txBody>
      </p:sp>
      <p:sp>
        <p:nvSpPr>
          <p:cNvPr id="281"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82"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83" name="Picture 5"/>
          <p:cNvPicPr/>
          <p:nvPr/>
        </p:nvPicPr>
        <p:blipFill>
          <a:blip r:embed="rId2"/>
          <a:stretch/>
        </p:blipFill>
        <p:spPr>
          <a:xfrm>
            <a:off x="5983920" y="1752480"/>
            <a:ext cx="3159720" cy="3209400"/>
          </a:xfrm>
          <a:prstGeom prst="rect">
            <a:avLst/>
          </a:prstGeom>
          <a:ln w="9360">
            <a:noFill/>
          </a:ln>
        </p:spPr>
      </p:pic>
    </p:spTree>
    <p:extLst>
      <p:ext uri="{BB962C8B-B14F-4D97-AF65-F5344CB8AC3E}">
        <p14:creationId xmlns:p14="http://schemas.microsoft.com/office/powerpoint/2010/main" val="2631012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457200" y="274680"/>
            <a:ext cx="8229240" cy="11426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Example </a:t>
            </a:r>
          </a:p>
        </p:txBody>
      </p:sp>
      <p:sp>
        <p:nvSpPr>
          <p:cNvPr id="285" name="TextShape 2"/>
          <p:cNvSpPr txBox="1"/>
          <p:nvPr/>
        </p:nvSpPr>
        <p:spPr>
          <a:xfrm>
            <a:off x="457200" y="1600200"/>
            <a:ext cx="8229240" cy="1294920"/>
          </a:xfrm>
          <a:prstGeom prst="rect">
            <a:avLst/>
          </a:prstGeom>
          <a:noFill/>
          <a:ln>
            <a:noFill/>
          </a:ln>
        </p:spPr>
        <p:txBody>
          <a:bodyPr>
            <a:noAutofit/>
          </a:bodyPr>
          <a:lstStyle/>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Imagine trying to recreate Mario from scratch. Let’s say we decide to try loading each level as a giant image file. World 1–1 would be over 3500px wide</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We’d need a lot of pixels to store that 32 levels for example.</a:t>
            </a:r>
          </a:p>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it would be hard to sync up the image with logic with the game. Which pixels can Mario stand on? Which pixels correspond to pipes he can enter?</a:t>
            </a:r>
          </a:p>
        </p:txBody>
      </p:sp>
      <p:pic>
        <p:nvPicPr>
          <p:cNvPr id="286" name="Picture 3"/>
          <p:cNvPicPr/>
          <p:nvPr/>
        </p:nvPicPr>
        <p:blipFill>
          <a:blip r:embed="rId2"/>
          <a:stretch/>
        </p:blipFill>
        <p:spPr>
          <a:xfrm>
            <a:off x="0" y="5124600"/>
            <a:ext cx="9143640" cy="1733040"/>
          </a:xfrm>
          <a:prstGeom prst="rect">
            <a:avLst/>
          </a:prstGeom>
          <a:ln w="9360">
            <a:noFill/>
          </a:ln>
        </p:spPr>
      </p:pic>
    </p:spTree>
    <p:extLst>
      <p:ext uri="{BB962C8B-B14F-4D97-AF65-F5344CB8AC3E}">
        <p14:creationId xmlns:p14="http://schemas.microsoft.com/office/powerpoint/2010/main" val="62308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Shape 1"/>
          <p:cNvSpPr txBox="1"/>
          <p:nvPr/>
        </p:nvSpPr>
        <p:spPr>
          <a:xfrm>
            <a:off x="457200" y="274680"/>
            <a:ext cx="8229240" cy="63936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Example-continue</a:t>
            </a:r>
          </a:p>
        </p:txBody>
      </p:sp>
      <p:sp>
        <p:nvSpPr>
          <p:cNvPr id="288" name="TextShape 2"/>
          <p:cNvSpPr txBox="1"/>
          <p:nvPr/>
        </p:nvSpPr>
        <p:spPr>
          <a:xfrm>
            <a:off x="457200" y="1143000"/>
            <a:ext cx="8229240" cy="1066320"/>
          </a:xfrm>
          <a:prstGeom prst="rect">
            <a:avLst/>
          </a:prstGeom>
          <a:noFill/>
          <a:ln>
            <a:noFill/>
          </a:ln>
        </p:spPr>
        <p:txBody>
          <a:bodyPr>
            <a:noAutofit/>
          </a:bodyPr>
          <a:lstStyle/>
          <a:p>
            <a:pPr marL="343080" indent="-342720">
              <a:lnSpc>
                <a:spcPct val="100000"/>
              </a:lnSpc>
              <a:spcBef>
                <a:spcPts val="400"/>
              </a:spcBef>
              <a:buClr>
                <a:srgbClr val="000000"/>
              </a:buClr>
              <a:buFont typeface="Symbol" charset="2"/>
              <a:buChar char=""/>
            </a:pPr>
            <a:r>
              <a:rPr lang="af-ZA" sz="2000" b="0" strike="noStrike" spc="-1">
                <a:solidFill>
                  <a:srgbClr val="000000"/>
                </a:solidFill>
                <a:latin typeface="Arial"/>
              </a:rPr>
              <a:t>The tilemap approach defines a set of </a:t>
            </a:r>
            <a:r>
              <a:rPr lang="af-ZA" sz="2000" b="0" strike="noStrike" spc="-1">
                <a:solidFill>
                  <a:srgbClr val="FF0000"/>
                </a:solidFill>
                <a:latin typeface="Arial"/>
              </a:rPr>
              <a:t>modular, regularly-sized </a:t>
            </a:r>
            <a:r>
              <a:rPr lang="af-ZA" sz="2000" b="0" i="1" strike="noStrike" spc="-1">
                <a:solidFill>
                  <a:srgbClr val="000000"/>
                </a:solidFill>
                <a:latin typeface="Arial"/>
              </a:rPr>
              <a:t>tiles مربعات متساوية الأبعاد</a:t>
            </a:r>
            <a:r>
              <a:rPr lang="af-ZA" sz="2000" b="0" strike="noStrike" spc="-1">
                <a:solidFill>
                  <a:srgbClr val="000000"/>
                </a:solidFill>
                <a:latin typeface="Arial"/>
              </a:rPr>
              <a:t> that we can use to build our levels. That way, we only need one image, a </a:t>
            </a:r>
            <a:r>
              <a:rPr lang="af-ZA" sz="2000" b="0" i="1" strike="noStrike" spc="-1">
                <a:solidFill>
                  <a:srgbClr val="000000"/>
                </a:solidFill>
                <a:latin typeface="Arial"/>
              </a:rPr>
              <a:t>tileset</a:t>
            </a:r>
            <a:r>
              <a:rPr lang="af-ZA" sz="2000" b="0" strike="noStrike" spc="-1">
                <a:solidFill>
                  <a:srgbClr val="000000"/>
                </a:solidFill>
                <a:latin typeface="Arial"/>
              </a:rPr>
              <a:t>:</a:t>
            </a:r>
          </a:p>
        </p:txBody>
      </p:sp>
      <p:pic>
        <p:nvPicPr>
          <p:cNvPr id="289" name="Picture 2" descr="https://miro.medium.com/max/304/1*qmckz-4ppRl9i8-tEmGmHw.png"/>
          <p:cNvPicPr/>
          <p:nvPr/>
        </p:nvPicPr>
        <p:blipFill>
          <a:blip r:embed="rId2"/>
          <a:stretch/>
        </p:blipFill>
        <p:spPr>
          <a:xfrm>
            <a:off x="1371600" y="2438280"/>
            <a:ext cx="5790960" cy="3657240"/>
          </a:xfrm>
          <a:prstGeom prst="rect">
            <a:avLst/>
          </a:prstGeom>
          <a:ln>
            <a:noFill/>
          </a:ln>
        </p:spPr>
      </p:pic>
    </p:spTree>
    <p:extLst>
      <p:ext uri="{BB962C8B-B14F-4D97-AF65-F5344CB8AC3E}">
        <p14:creationId xmlns:p14="http://schemas.microsoft.com/office/powerpoint/2010/main" val="363298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40000" lnSpcReduction="20000"/>
          </a:bodyPr>
          <a:lstStyle/>
          <a:p>
            <a:pPr algn="ctr">
              <a:lnSpc>
                <a:spcPct val="100000"/>
              </a:lnSpc>
            </a:pPr>
            <a:r>
              <a:rPr lang="en-US" sz="4400" b="1" strike="noStrike" spc="-1">
                <a:solidFill>
                  <a:srgbClr val="000000"/>
                </a:solidFill>
                <a:latin typeface="Calibri"/>
                <a:ea typeface="DejaVu Sans"/>
              </a:rPr>
              <a:t>Vector addition</a:t>
            </a:r>
            <a:br/>
            <a:endParaRPr lang="en-US" sz="4400" b="0" strike="noStrike" spc="-1">
              <a:latin typeface="Arial"/>
            </a:endParaRPr>
          </a:p>
        </p:txBody>
      </p:sp>
      <p:sp>
        <p:nvSpPr>
          <p:cNvPr id="207" name="CustomShape 2"/>
          <p:cNvSpPr/>
          <p:nvPr/>
        </p:nvSpPr>
        <p:spPr>
          <a:xfrm>
            <a:off x="457200" y="980640"/>
            <a:ext cx="8228520" cy="514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3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To add vectors together, you just add each component together separately. For example: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alibri"/>
                <a:ea typeface="DejaVu Sans"/>
              </a:rPr>
              <a:t>(0,1,4) + (3,-2,5) = (0+3, 1-2, 4+5) = (3,-1,9)</a:t>
            </a:r>
            <a:endParaRPr lang="en-US" sz="28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One of the most common applications in games for vector addition is </a:t>
            </a:r>
            <a:r>
              <a:rPr lang="en-US" sz="3200" b="1" strike="noStrike" spc="-1">
                <a:solidFill>
                  <a:srgbClr val="000000"/>
                </a:solidFill>
                <a:latin typeface="Calibri"/>
                <a:ea typeface="DejaVu Sans"/>
              </a:rPr>
              <a:t>physics</a:t>
            </a:r>
            <a:r>
              <a:rPr lang="en-US" sz="3200" b="0" strike="noStrike" spc="-1">
                <a:solidFill>
                  <a:srgbClr val="000000"/>
                </a:solidFill>
                <a:latin typeface="Calibri"/>
                <a:ea typeface="DejaVu Sans"/>
              </a:rPr>
              <a:t> integration.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Any physically-based object will likely have vectors for </a:t>
            </a:r>
            <a:r>
              <a:rPr lang="en-US" sz="3200" b="1" strike="noStrike" spc="-1">
                <a:solidFill>
                  <a:srgbClr val="000000"/>
                </a:solidFill>
                <a:latin typeface="Calibri"/>
                <a:ea typeface="DejaVu Sans"/>
              </a:rPr>
              <a:t>position, velocity, and acceleration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1" strike="noStrike" spc="-1">
                <a:solidFill>
                  <a:srgbClr val="000000"/>
                </a:solidFill>
                <a:latin typeface="mry_KacstQurn"/>
                <a:ea typeface="DejaVu Sans"/>
              </a:rPr>
              <a:t>التغير في سرعة الحركة (العجلة)</a:t>
            </a:r>
            <a:r>
              <a:rPr lang="en-US" sz="3200" b="0" strike="noStrike" spc="-1">
                <a:solidFill>
                  <a:srgbClr val="000000"/>
                </a:solidFill>
                <a:latin typeface="mry_KacstQurn"/>
                <a:ea typeface="DejaVu Sans"/>
              </a:rPr>
              <a:t>.</a:t>
            </a:r>
            <a:endParaRPr lang="en-US" sz="3200" b="0" strike="noStrike" spc="-1">
              <a:latin typeface="Arial"/>
            </a:endParaRPr>
          </a:p>
        </p:txBody>
      </p:sp>
    </p:spTree>
    <p:extLst>
      <p:ext uri="{BB962C8B-B14F-4D97-AF65-F5344CB8AC3E}">
        <p14:creationId xmlns:p14="http://schemas.microsoft.com/office/powerpoint/2010/main" val="4095982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457200" y="274680"/>
            <a:ext cx="8229240" cy="563040"/>
          </a:xfrm>
          <a:prstGeom prst="rect">
            <a:avLst/>
          </a:prstGeom>
          <a:noFill/>
          <a:ln>
            <a:noFill/>
          </a:ln>
        </p:spPr>
        <p:txBody>
          <a:bodyPr anchor="ctr">
            <a:noAutofit/>
          </a:bodyPr>
          <a:lstStyle/>
          <a:p>
            <a:pPr algn="ctr">
              <a:lnSpc>
                <a:spcPct val="100000"/>
              </a:lnSpc>
            </a:pPr>
            <a:r>
              <a:rPr lang="af-ZA" sz="4400" b="0" strike="noStrike" spc="-1">
                <a:solidFill>
                  <a:srgbClr val="000000"/>
                </a:solidFill>
                <a:latin typeface="Arial"/>
              </a:rPr>
              <a:t>Example-continue 2</a:t>
            </a:r>
          </a:p>
        </p:txBody>
      </p:sp>
      <p:sp>
        <p:nvSpPr>
          <p:cNvPr id="291" name="TextShape 2"/>
          <p:cNvSpPr txBox="1"/>
          <p:nvPr/>
        </p:nvSpPr>
        <p:spPr>
          <a:xfrm>
            <a:off x="457200" y="1066680"/>
            <a:ext cx="8229240" cy="761760"/>
          </a:xfrm>
          <a:prstGeom prst="rect">
            <a:avLst/>
          </a:prstGeom>
          <a:noFill/>
          <a:ln>
            <a:noFill/>
          </a:ln>
        </p:spPr>
        <p:txBody>
          <a:bodyPr>
            <a:noAutofit/>
          </a:bodyPr>
          <a:lstStyle/>
          <a:p>
            <a:pPr marL="343080" indent="-342720">
              <a:lnSpc>
                <a:spcPct val="100000"/>
              </a:lnSpc>
              <a:spcBef>
                <a:spcPts val="479"/>
              </a:spcBef>
              <a:buClr>
                <a:srgbClr val="000000"/>
              </a:buClr>
              <a:buFont typeface="Symbol" charset="2"/>
              <a:buChar char=""/>
            </a:pPr>
            <a:r>
              <a:rPr lang="af-ZA" sz="2400" b="0" strike="noStrike" spc="-1">
                <a:solidFill>
                  <a:srgbClr val="000000"/>
                </a:solidFill>
                <a:latin typeface="Arial"/>
              </a:rPr>
              <a:t>We can represent tilemap as 2D matrix in code</a:t>
            </a:r>
          </a:p>
        </p:txBody>
      </p:sp>
      <p:pic>
        <p:nvPicPr>
          <p:cNvPr id="292" name="Picture 4" descr="https://miro.medium.com/max/724/1*3vPA0TTITmXu6OyfpsRjNA.png"/>
          <p:cNvPicPr/>
          <p:nvPr/>
        </p:nvPicPr>
        <p:blipFill>
          <a:blip r:embed="rId2"/>
          <a:stretch/>
        </p:blipFill>
        <p:spPr>
          <a:xfrm>
            <a:off x="2590920" y="1676520"/>
            <a:ext cx="3885840" cy="1429920"/>
          </a:xfrm>
          <a:prstGeom prst="rect">
            <a:avLst/>
          </a:prstGeom>
          <a:ln>
            <a:noFill/>
          </a:ln>
        </p:spPr>
      </p:pic>
      <p:pic>
        <p:nvPicPr>
          <p:cNvPr id="293" name="Picture 2"/>
          <p:cNvPicPr/>
          <p:nvPr/>
        </p:nvPicPr>
        <p:blipFill>
          <a:blip r:embed="rId3"/>
          <a:stretch/>
        </p:blipFill>
        <p:spPr>
          <a:xfrm>
            <a:off x="0" y="3276720"/>
            <a:ext cx="4219200" cy="3580920"/>
          </a:xfrm>
          <a:prstGeom prst="rect">
            <a:avLst/>
          </a:prstGeom>
          <a:ln w="9360">
            <a:noFill/>
          </a:ln>
        </p:spPr>
      </p:pic>
      <p:pic>
        <p:nvPicPr>
          <p:cNvPr id="294" name="Picture 3"/>
          <p:cNvPicPr/>
          <p:nvPr/>
        </p:nvPicPr>
        <p:blipFill>
          <a:blip r:embed="rId4"/>
          <a:stretch/>
        </p:blipFill>
        <p:spPr>
          <a:xfrm>
            <a:off x="4133880" y="3276720"/>
            <a:ext cx="5009760" cy="3580920"/>
          </a:xfrm>
          <a:prstGeom prst="rect">
            <a:avLst/>
          </a:prstGeom>
          <a:ln w="9360">
            <a:noFill/>
          </a:ln>
        </p:spPr>
      </p:pic>
    </p:spTree>
    <p:extLst>
      <p:ext uri="{BB962C8B-B14F-4D97-AF65-F5344CB8AC3E}">
        <p14:creationId xmlns:p14="http://schemas.microsoft.com/office/powerpoint/2010/main" val="3108461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57200" y="274680"/>
            <a:ext cx="8229240" cy="4738320"/>
          </a:xfrm>
          <a:prstGeom prst="rect">
            <a:avLst/>
          </a:prstGeom>
          <a:noFill/>
          <a:ln>
            <a:noFill/>
          </a:ln>
        </p:spPr>
        <p:txBody>
          <a:bodyPr anchor="ctr">
            <a:noAutofit/>
          </a:bodyPr>
          <a:lstStyle/>
          <a:p>
            <a:pPr algn="ctr">
              <a:lnSpc>
                <a:spcPct val="100000"/>
              </a:lnSpc>
            </a:pPr>
            <a:br/>
            <a:r>
              <a:rPr lang="af-ZA" sz="4400" b="0" strike="noStrike" spc="-1">
                <a:solidFill>
                  <a:srgbClr val="000000"/>
                </a:solidFill>
                <a:latin typeface="Calibri"/>
              </a:rPr>
              <a:t>Part2- Some Techniques for Game Development</a:t>
            </a:r>
          </a:p>
        </p:txBody>
      </p:sp>
    </p:spTree>
    <p:extLst>
      <p:ext uri="{BB962C8B-B14F-4D97-AF65-F5344CB8AC3E}">
        <p14:creationId xmlns:p14="http://schemas.microsoft.com/office/powerpoint/2010/main" val="2386270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Shape 1"/>
          <p:cNvSpPr txBox="1"/>
          <p:nvPr/>
        </p:nvSpPr>
        <p:spPr>
          <a:xfrm>
            <a:off x="6553080" y="6356520"/>
            <a:ext cx="2133360" cy="364680"/>
          </a:xfrm>
          <a:prstGeom prst="rect">
            <a:avLst/>
          </a:prstGeom>
          <a:noFill/>
          <a:ln>
            <a:noFill/>
          </a:ln>
        </p:spPr>
        <p:txBody>
          <a:bodyPr anchor="ctr">
            <a:noAutofit/>
          </a:bodyPr>
          <a:lstStyle/>
          <a:p>
            <a:pPr algn="r">
              <a:lnSpc>
                <a:spcPct val="100000"/>
              </a:lnSpc>
            </a:pPr>
            <a:fld id="{06354112-55C2-4600-A8B8-FD49E55B57D2}" type="slidenum">
              <a:rPr lang="en-US" sz="1200" b="0" strike="noStrike" spc="-1">
                <a:solidFill>
                  <a:srgbClr val="8B8B8B"/>
                </a:solidFill>
                <a:latin typeface="Calibri"/>
              </a:rPr>
              <a:t>62</a:t>
            </a:fld>
            <a:endParaRPr lang="en-US" sz="1200" b="0" strike="noStrike" spc="-1">
              <a:latin typeface="Times New Roman"/>
            </a:endParaRPr>
          </a:p>
        </p:txBody>
      </p:sp>
      <p:sp>
        <p:nvSpPr>
          <p:cNvPr id="297" name="TextShape 2"/>
          <p:cNvSpPr txBox="1"/>
          <p:nvPr/>
        </p:nvSpPr>
        <p:spPr>
          <a:xfrm>
            <a:off x="457200" y="274680"/>
            <a:ext cx="8229240" cy="561600"/>
          </a:xfrm>
          <a:prstGeom prst="rect">
            <a:avLst/>
          </a:prstGeom>
          <a:noFill/>
          <a:ln>
            <a:noFill/>
          </a:ln>
        </p:spPr>
        <p:txBody>
          <a:bodyPr anchor="ctr">
            <a:normAutofit fontScale="82500" lnSpcReduction="20000"/>
          </a:bodyPr>
          <a:lstStyle/>
          <a:p>
            <a:pPr algn="ctr">
              <a:lnSpc>
                <a:spcPct val="100000"/>
              </a:lnSpc>
            </a:pPr>
            <a:r>
              <a:rPr lang="af-ZA" sz="4400" b="0" strike="noStrike" spc="-1">
                <a:solidFill>
                  <a:srgbClr val="000000"/>
                </a:solidFill>
                <a:latin typeface="Calibri"/>
              </a:rPr>
              <a:t>1- Collision Detection</a:t>
            </a:r>
          </a:p>
        </p:txBody>
      </p:sp>
      <p:sp>
        <p:nvSpPr>
          <p:cNvPr id="298" name="TextShape 3"/>
          <p:cNvSpPr txBox="1"/>
          <p:nvPr/>
        </p:nvSpPr>
        <p:spPr>
          <a:xfrm>
            <a:off x="457200" y="908640"/>
            <a:ext cx="8229240" cy="5217120"/>
          </a:xfrm>
          <a:prstGeom prst="rect">
            <a:avLst/>
          </a:prstGeom>
          <a:noFill/>
          <a:ln>
            <a:noFill/>
          </a:ln>
        </p:spPr>
        <p:txBody>
          <a:bodyPr>
            <a:noAutofit/>
          </a:bodyPr>
          <a:lstStyle/>
          <a:p>
            <a:pPr marL="343080" indent="-342720">
              <a:lnSpc>
                <a:spcPct val="100000"/>
              </a:lnSpc>
              <a:spcBef>
                <a:spcPts val="479"/>
              </a:spcBef>
            </a:pPr>
            <a:r>
              <a:rPr lang="af-ZA" sz="2400" b="0" strike="noStrike" spc="-1">
                <a:solidFill>
                  <a:srgbClr val="000000"/>
                </a:solidFill>
                <a:latin typeface="Calibri"/>
              </a:rPr>
              <a:t>Almost every video game needs to respond to objects touching each other in some sense, a practice commonly known as collision detection.</a:t>
            </a:r>
          </a:p>
          <a:p>
            <a:pPr marL="343080" indent="-342720">
              <a:lnSpc>
                <a:spcPct val="100000"/>
              </a:lnSpc>
              <a:spcBef>
                <a:spcPts val="479"/>
              </a:spcBef>
            </a:pPr>
            <a:r>
              <a:rPr lang="af-ZA" sz="2400" b="0" strike="noStrike" spc="-1">
                <a:solidFill>
                  <a:srgbClr val="000000"/>
                </a:solidFill>
                <a:latin typeface="Calibri"/>
              </a:rPr>
              <a:t> Whether it’s simply to prevent the player character from walking through the walls of your maze with a simple collision grid array, or if it’s to test if any of the hundreds of projectiles fired by a boss character in a top-down shoot them em-up have struck the player’s ship, your game will likely require a collision detection system of one sort or another.</a:t>
            </a:r>
          </a:p>
        </p:txBody>
      </p:sp>
    </p:spTree>
    <p:extLst>
      <p:ext uri="{BB962C8B-B14F-4D97-AF65-F5344CB8AC3E}">
        <p14:creationId xmlns:p14="http://schemas.microsoft.com/office/powerpoint/2010/main" val="1982573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457200" y="274680"/>
            <a:ext cx="8229240" cy="561600"/>
          </a:xfrm>
          <a:prstGeom prst="rect">
            <a:avLst/>
          </a:prstGeom>
          <a:noFill/>
          <a:ln>
            <a:noFill/>
          </a:ln>
        </p:spPr>
        <p:txBody>
          <a:bodyPr lIns="0" tIns="0" rIns="0" bIns="0" anchor="ctr">
            <a:noAutofit/>
          </a:bodyPr>
          <a:lstStyle/>
          <a:p>
            <a:r>
              <a:rPr lang="af-ZA" sz="2200" b="1" strike="noStrike" spc="-1">
                <a:solidFill>
                  <a:srgbClr val="000000"/>
                </a:solidFill>
                <a:latin typeface="Calibri"/>
              </a:rPr>
              <a:t>hitboxes</a:t>
            </a:r>
            <a:endParaRPr lang="af-ZA" sz="2200" b="0" strike="noStrike" spc="-1">
              <a:solidFill>
                <a:srgbClr val="000000"/>
              </a:solidFill>
              <a:latin typeface="Calibri"/>
            </a:endParaRPr>
          </a:p>
        </p:txBody>
      </p:sp>
      <p:sp>
        <p:nvSpPr>
          <p:cNvPr id="300" name="TextShape 2"/>
          <p:cNvSpPr txBox="1"/>
          <p:nvPr/>
        </p:nvSpPr>
        <p:spPr>
          <a:xfrm>
            <a:off x="457200" y="980640"/>
            <a:ext cx="8229240" cy="514512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af-ZA" sz="2200" b="0" strike="noStrike" spc="-1">
                <a:solidFill>
                  <a:srgbClr val="000000"/>
                </a:solidFill>
                <a:latin typeface="Calibri"/>
              </a:rPr>
              <a:t>Hitboxes are </a:t>
            </a:r>
            <a:r>
              <a:rPr lang="af-ZA" sz="2200" b="1" strike="noStrike" spc="-1">
                <a:solidFill>
                  <a:srgbClr val="000000"/>
                </a:solidFill>
                <a:latin typeface="Calibri"/>
              </a:rPr>
              <a:t>imaginary geometric shapes</a:t>
            </a:r>
            <a:r>
              <a:rPr lang="af-ZA" sz="2200" b="0" strike="noStrike" spc="-1">
                <a:solidFill>
                  <a:srgbClr val="000000"/>
                </a:solidFill>
                <a:latin typeface="Calibri"/>
              </a:rPr>
              <a:t> around game objects that are used to determine collision detection.</a:t>
            </a:r>
          </a:p>
          <a:p>
            <a:pPr marL="432000" indent="-324000">
              <a:spcBef>
                <a:spcPts val="1417"/>
              </a:spcBef>
              <a:buClr>
                <a:srgbClr val="000000"/>
              </a:buClr>
              <a:buSzPct val="45000"/>
              <a:buFont typeface="Wingdings" charset="2"/>
              <a:buChar char=""/>
            </a:pPr>
            <a:r>
              <a:rPr lang="af-ZA" sz="2200" b="0" strike="noStrike" spc="-1">
                <a:solidFill>
                  <a:srgbClr val="000000"/>
                </a:solidFill>
                <a:latin typeface="Calibri"/>
              </a:rPr>
              <a:t> Imagine you have a player figure. You won't check its arms and legs for collision but instead just check a big imaginary rectangle that's placed around the player. </a:t>
            </a:r>
          </a:p>
          <a:p>
            <a:pPr marL="432000" indent="-324000">
              <a:spcBef>
                <a:spcPts val="1417"/>
              </a:spcBef>
              <a:buClr>
                <a:srgbClr val="000000"/>
              </a:buClr>
              <a:buSzPct val="45000"/>
              <a:buFont typeface="Wingdings" charset="2"/>
              <a:buChar char=""/>
            </a:pPr>
            <a:endParaRPr lang="af-ZA" sz="2200" b="0" strike="noStrike" spc="-1">
              <a:solidFill>
                <a:srgbClr val="000000"/>
              </a:solidFill>
              <a:latin typeface="Calibri"/>
            </a:endParaRPr>
          </a:p>
        </p:txBody>
      </p:sp>
      <p:sp>
        <p:nvSpPr>
          <p:cNvPr id="301" name="TextShape 3"/>
          <p:cNvSpPr txBox="1"/>
          <p:nvPr/>
        </p:nvSpPr>
        <p:spPr>
          <a:xfrm>
            <a:off x="0" y="6312600"/>
            <a:ext cx="9144720" cy="602280"/>
          </a:xfrm>
          <a:prstGeom prst="rect">
            <a:avLst/>
          </a:prstGeom>
          <a:noFill/>
          <a:ln>
            <a:noFill/>
          </a:ln>
        </p:spPr>
        <p:txBody>
          <a:bodyPr lIns="90000" tIns="45000" rIns="90000" bIns="45000">
            <a:noAutofit/>
          </a:bodyPr>
          <a:lstStyle/>
          <a:p>
            <a:r>
              <a:rPr lang="en-US" sz="1800" b="0" strike="noStrike" spc="-1">
                <a:latin typeface="Arial"/>
                <a:hlinkClick r:id="rId2"/>
              </a:rPr>
              <a:t>https://spicyyoghurt.com/tutorials/html5-javascript-game-development/collision-detection-physics</a:t>
            </a:r>
            <a:r>
              <a:rPr lang="en-US" sz="1800" b="0" strike="noStrike" spc="-1">
                <a:latin typeface="Arial"/>
              </a:rPr>
              <a:t> </a:t>
            </a:r>
          </a:p>
        </p:txBody>
      </p:sp>
    </p:spTree>
    <p:extLst>
      <p:ext uri="{BB962C8B-B14F-4D97-AF65-F5344CB8AC3E}">
        <p14:creationId xmlns:p14="http://schemas.microsoft.com/office/powerpoint/2010/main" val="3205999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1"/>
          <p:cNvSpPr txBox="1"/>
          <p:nvPr/>
        </p:nvSpPr>
        <p:spPr>
          <a:xfrm>
            <a:off x="457200" y="274680"/>
            <a:ext cx="8229240" cy="561600"/>
          </a:xfrm>
          <a:prstGeom prst="rect">
            <a:avLst/>
          </a:prstGeom>
          <a:noFill/>
          <a:ln>
            <a:noFill/>
          </a:ln>
        </p:spPr>
        <p:txBody>
          <a:bodyPr lIns="0" tIns="0" rIns="0" bIns="0" anchor="ctr">
            <a:noAutofit/>
          </a:bodyPr>
          <a:lstStyle/>
          <a:p>
            <a:r>
              <a:rPr lang="af-ZA" sz="1800" b="1" strike="noStrike" spc="-1">
                <a:solidFill>
                  <a:srgbClr val="000000"/>
                </a:solidFill>
                <a:latin typeface="Calibri"/>
              </a:rPr>
              <a:t>Types of hitboxes</a:t>
            </a:r>
            <a:endParaRPr lang="af-ZA" sz="1800" b="0" strike="noStrike" spc="-1">
              <a:solidFill>
                <a:srgbClr val="000000"/>
              </a:solidFill>
              <a:latin typeface="Calibri"/>
            </a:endParaRPr>
          </a:p>
        </p:txBody>
      </p:sp>
      <p:sp>
        <p:nvSpPr>
          <p:cNvPr id="303" name="TextShape 2"/>
          <p:cNvSpPr txBox="1"/>
          <p:nvPr/>
        </p:nvSpPr>
        <p:spPr>
          <a:xfrm>
            <a:off x="457200" y="980640"/>
            <a:ext cx="8229240" cy="3042720"/>
          </a:xfrm>
          <a:prstGeom prst="rect">
            <a:avLst/>
          </a:prstGeom>
          <a:noFill/>
          <a:ln>
            <a:noFill/>
          </a:ln>
        </p:spPr>
        <p:txBody>
          <a:bodyPr lIns="0" tIns="0" rIns="0" bIns="0">
            <a:normAutofit fontScale="55000" lnSpcReduction="20000"/>
          </a:bodyPr>
          <a:lstStyle/>
          <a:p>
            <a:pPr marL="432000" indent="-324000">
              <a:spcBef>
                <a:spcPts val="1417"/>
              </a:spcBef>
              <a:buClr>
                <a:srgbClr val="000000"/>
              </a:buClr>
              <a:buSzPct val="45000"/>
              <a:buFont typeface="Wingdings" charset="2"/>
              <a:buChar char=""/>
            </a:pPr>
            <a:r>
              <a:rPr lang="af-ZA" sz="3200" b="0" strike="noStrike" spc="-1">
                <a:solidFill>
                  <a:srgbClr val="000000"/>
                </a:solidFill>
                <a:latin typeface="Calibri"/>
              </a:rPr>
              <a:t>The following image  demonstrates the different </a:t>
            </a:r>
            <a:r>
              <a:rPr lang="af-ZA" sz="3200" b="1" strike="noStrike" spc="-1">
                <a:solidFill>
                  <a:srgbClr val="000000"/>
                </a:solidFill>
                <a:latin typeface="Calibri"/>
              </a:rPr>
              <a:t>types</a:t>
            </a:r>
            <a:r>
              <a:rPr lang="af-ZA" sz="3200" b="0" strike="noStrike" spc="-1">
                <a:solidFill>
                  <a:srgbClr val="000000"/>
                </a:solidFill>
                <a:latin typeface="Calibri"/>
              </a:rPr>
              <a:t> of collision detection. They each have their own </a:t>
            </a:r>
            <a:r>
              <a:rPr lang="af-ZA" sz="3200" b="1" strike="noStrike" spc="-1">
                <a:solidFill>
                  <a:srgbClr val="000000"/>
                </a:solidFill>
                <a:latin typeface="Calibri"/>
              </a:rPr>
              <a:t>advantages</a:t>
            </a:r>
            <a:r>
              <a:rPr lang="af-ZA" sz="3200" b="0" strike="noStrike" spc="-1">
                <a:solidFill>
                  <a:srgbClr val="000000"/>
                </a:solidFill>
                <a:latin typeface="Calibri"/>
              </a:rPr>
              <a:t> and </a:t>
            </a:r>
            <a:r>
              <a:rPr lang="af-ZA" sz="3200" b="1" strike="noStrike" spc="-1">
                <a:solidFill>
                  <a:srgbClr val="000000"/>
                </a:solidFill>
                <a:latin typeface="Calibri"/>
              </a:rPr>
              <a:t>disadvantages</a:t>
            </a:r>
            <a:r>
              <a:rPr lang="af-ZA" sz="3200" b="0" strike="noStrike" spc="-1">
                <a:solidFill>
                  <a:srgbClr val="000000"/>
                </a:solidFill>
                <a:latin typeface="Calibri"/>
              </a:rPr>
              <a:t>:</a:t>
            </a:r>
          </a:p>
          <a:p>
            <a:pPr marL="432000" indent="-324000">
              <a:spcBef>
                <a:spcPts val="1417"/>
              </a:spcBef>
              <a:buClr>
                <a:srgbClr val="000000"/>
              </a:buClr>
              <a:buFont typeface="StarSymbol"/>
              <a:buAutoNum type="arabicParenR"/>
            </a:pPr>
            <a:r>
              <a:rPr lang="af-ZA" sz="3200" b="0" strike="noStrike" spc="-1">
                <a:solidFill>
                  <a:srgbClr val="000000"/>
                </a:solidFill>
                <a:latin typeface="Calibri"/>
              </a:rPr>
              <a:t>    Pixel perfect - Super precise collision detection, but it requires some serious system resources. In most cases this is an overkill.</a:t>
            </a:r>
          </a:p>
          <a:p>
            <a:pPr marL="432000" indent="-324000">
              <a:spcBef>
                <a:spcPts val="1417"/>
              </a:spcBef>
              <a:buClr>
                <a:srgbClr val="000000"/>
              </a:buClr>
              <a:buFont typeface="StarSymbol"/>
              <a:buAutoNum type="arabicParenR"/>
            </a:pPr>
            <a:r>
              <a:rPr lang="af-ZA" sz="3200" b="0" strike="noStrike" spc="-1">
                <a:solidFill>
                  <a:srgbClr val="000000"/>
                </a:solidFill>
                <a:latin typeface="Calibri"/>
              </a:rPr>
              <a:t>    Hitbox - Much better performance, but the collision detection can be pretty imprecise. In many game scenario's though, this doesn't really matter.</a:t>
            </a:r>
          </a:p>
          <a:p>
            <a:pPr marL="432000" indent="-324000">
              <a:spcBef>
                <a:spcPts val="1417"/>
              </a:spcBef>
              <a:buClr>
                <a:srgbClr val="000000"/>
              </a:buClr>
              <a:buFont typeface="StarSymbol"/>
              <a:buAutoNum type="arabicParenR"/>
            </a:pPr>
            <a:r>
              <a:rPr lang="af-ZA" sz="3200" b="0" strike="noStrike" spc="-1">
                <a:solidFill>
                  <a:srgbClr val="000000"/>
                </a:solidFill>
                <a:latin typeface="Calibri"/>
              </a:rPr>
              <a:t>    Multiple hitboxes - Less efficient then a single hitbox but it still outperforms the pixel perfect variant. And you can support complex shapes. This is a nice option to use for important game objects that need some extra precision, like the player for example. You could make a hitbox for the core and separates ones for arms, legs and the head.</a:t>
            </a:r>
          </a:p>
        </p:txBody>
      </p:sp>
      <p:pic>
        <p:nvPicPr>
          <p:cNvPr id="304" name="Picture 303"/>
          <p:cNvPicPr/>
          <p:nvPr/>
        </p:nvPicPr>
        <p:blipFill>
          <a:blip r:embed="rId2"/>
          <a:stretch/>
        </p:blipFill>
        <p:spPr>
          <a:xfrm>
            <a:off x="1277640" y="3840480"/>
            <a:ext cx="5854680" cy="2377440"/>
          </a:xfrm>
          <a:prstGeom prst="rect">
            <a:avLst/>
          </a:prstGeom>
          <a:ln>
            <a:noFill/>
          </a:ln>
        </p:spPr>
      </p:pic>
      <p:sp>
        <p:nvSpPr>
          <p:cNvPr id="305" name="TextShape 3"/>
          <p:cNvSpPr txBox="1"/>
          <p:nvPr/>
        </p:nvSpPr>
        <p:spPr>
          <a:xfrm>
            <a:off x="0" y="6255720"/>
            <a:ext cx="9144720" cy="602280"/>
          </a:xfrm>
          <a:prstGeom prst="rect">
            <a:avLst/>
          </a:prstGeom>
          <a:noFill/>
          <a:ln>
            <a:noFill/>
          </a:ln>
        </p:spPr>
        <p:txBody>
          <a:bodyPr lIns="90000" tIns="45000" rIns="90000" bIns="45000">
            <a:noAutofit/>
          </a:bodyPr>
          <a:lstStyle/>
          <a:p>
            <a:r>
              <a:rPr lang="en-US" sz="1800" b="0" strike="noStrike" spc="-1">
                <a:latin typeface="Arial"/>
                <a:hlinkClick r:id="rId3"/>
              </a:rPr>
              <a:t>https://spicyyoghurt.com/tutorials/html5-javascript-game-development/collision-detection-physics</a:t>
            </a:r>
            <a:r>
              <a:rPr lang="en-US" sz="1800" b="0" strike="noStrike" spc="-1">
                <a:latin typeface="Arial"/>
              </a:rPr>
              <a:t> </a:t>
            </a:r>
          </a:p>
        </p:txBody>
      </p:sp>
    </p:spTree>
    <p:extLst>
      <p:ext uri="{BB962C8B-B14F-4D97-AF65-F5344CB8AC3E}">
        <p14:creationId xmlns:p14="http://schemas.microsoft.com/office/powerpoint/2010/main" val="1175432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457200" y="274680"/>
            <a:ext cx="8229240" cy="1005480"/>
          </a:xfrm>
          <a:prstGeom prst="rect">
            <a:avLst/>
          </a:prstGeom>
          <a:noFill/>
          <a:ln>
            <a:noFill/>
          </a:ln>
        </p:spPr>
        <p:txBody>
          <a:bodyPr lIns="0" tIns="0" rIns="0" bIns="0" anchor="ctr">
            <a:noAutofit/>
          </a:bodyPr>
          <a:lstStyle/>
          <a:p>
            <a:r>
              <a:rPr lang="af-ZA" sz="2200" b="1" strike="noStrike" spc="-1">
                <a:solidFill>
                  <a:srgbClr val="000000"/>
                </a:solidFill>
                <a:latin typeface="Calibri"/>
              </a:rPr>
              <a:t>Common Hitboxes</a:t>
            </a:r>
            <a:endParaRPr lang="af-ZA" sz="2200" b="0" strike="noStrike" spc="-1">
              <a:solidFill>
                <a:srgbClr val="000000"/>
              </a:solidFill>
              <a:latin typeface="Calibri"/>
            </a:endParaRPr>
          </a:p>
        </p:txBody>
      </p:sp>
      <p:sp>
        <p:nvSpPr>
          <p:cNvPr id="307" name="TextShape 2"/>
          <p:cNvSpPr txBox="1"/>
          <p:nvPr/>
        </p:nvSpPr>
        <p:spPr>
          <a:xfrm>
            <a:off x="457200" y="2011680"/>
            <a:ext cx="8229240" cy="4114080"/>
          </a:xfrm>
          <a:prstGeom prst="rect">
            <a:avLst/>
          </a:prstGeom>
          <a:noFill/>
          <a:ln>
            <a:noFill/>
          </a:ln>
        </p:spPr>
        <p:txBody>
          <a:bodyPr lIns="0" tIns="0" rIns="0" bIns="0">
            <a:normAutofit/>
          </a:bodyPr>
          <a:lstStyle/>
          <a:p>
            <a:pPr marL="432000" indent="-324000">
              <a:spcBef>
                <a:spcPts val="1417"/>
              </a:spcBef>
              <a:buClr>
                <a:srgbClr val="000000"/>
              </a:buClr>
              <a:buSzPct val="45000"/>
              <a:buFont typeface="Wingdings" charset="2"/>
              <a:buChar char=""/>
            </a:pPr>
            <a:r>
              <a:rPr lang="af-ZA" sz="3200" b="0" strike="noStrike" spc="-1">
                <a:solidFill>
                  <a:srgbClr val="000000"/>
                </a:solidFill>
                <a:latin typeface="Calibri"/>
              </a:rPr>
              <a:t>In 2d there are some common geometric shapes for hitboxes:</a:t>
            </a:r>
          </a:p>
          <a:p>
            <a:pPr marL="864000" lvl="1" indent="-324000">
              <a:spcBef>
                <a:spcPts val="1134"/>
              </a:spcBef>
              <a:buClr>
                <a:srgbClr val="000000"/>
              </a:buClr>
              <a:buSzPct val="75000"/>
              <a:buFont typeface="Symbol" charset="2"/>
              <a:buChar char=""/>
            </a:pPr>
            <a:r>
              <a:rPr lang="af-ZA" sz="2400" b="0" strike="noStrike" spc="-1">
                <a:solidFill>
                  <a:srgbClr val="000000"/>
                </a:solidFill>
                <a:latin typeface="Calibri"/>
              </a:rPr>
              <a:t>Circles </a:t>
            </a:r>
          </a:p>
          <a:p>
            <a:pPr marL="864000" lvl="1" indent="-324000">
              <a:spcBef>
                <a:spcPts val="1134"/>
              </a:spcBef>
              <a:buClr>
                <a:srgbClr val="000000"/>
              </a:buClr>
              <a:buSzPct val="75000"/>
              <a:buFont typeface="Symbol" charset="2"/>
              <a:buChar char=""/>
            </a:pPr>
            <a:r>
              <a:rPr lang="af-ZA" sz="2400" b="0" strike="noStrike" spc="-1">
                <a:solidFill>
                  <a:srgbClr val="000000"/>
                </a:solidFill>
                <a:latin typeface="Calibri"/>
              </a:rPr>
              <a:t>Box (rectangle)</a:t>
            </a:r>
          </a:p>
        </p:txBody>
      </p:sp>
    </p:spTree>
    <p:extLst>
      <p:ext uri="{BB962C8B-B14F-4D97-AF65-F5344CB8AC3E}">
        <p14:creationId xmlns:p14="http://schemas.microsoft.com/office/powerpoint/2010/main" val="3270907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1"/>
          <p:cNvSpPr txBox="1"/>
          <p:nvPr/>
        </p:nvSpPr>
        <p:spPr>
          <a:xfrm>
            <a:off x="457200" y="274680"/>
            <a:ext cx="8229240" cy="705600"/>
          </a:xfrm>
          <a:prstGeom prst="rect">
            <a:avLst/>
          </a:prstGeom>
          <a:noFill/>
          <a:ln>
            <a:noFill/>
          </a:ln>
        </p:spPr>
        <p:txBody>
          <a:bodyPr anchor="ctr">
            <a:noAutofit/>
          </a:bodyPr>
          <a:lstStyle/>
          <a:p>
            <a:pPr algn="ctr">
              <a:lnSpc>
                <a:spcPct val="100000"/>
              </a:lnSpc>
            </a:pPr>
            <a:r>
              <a:rPr lang="af-ZA" sz="3600" b="1" strike="noStrike" spc="-1">
                <a:solidFill>
                  <a:srgbClr val="000000"/>
                </a:solidFill>
                <a:latin typeface="Calibri"/>
              </a:rPr>
              <a:t>1-1 Bounding sphere/circle test</a:t>
            </a:r>
            <a:endParaRPr lang="af-ZA" sz="3600" b="0" strike="noStrike" spc="-1">
              <a:solidFill>
                <a:srgbClr val="000000"/>
              </a:solidFill>
              <a:latin typeface="Calibri"/>
            </a:endParaRPr>
          </a:p>
        </p:txBody>
      </p:sp>
      <p:sp>
        <p:nvSpPr>
          <p:cNvPr id="309" name="TextShape 2"/>
          <p:cNvSpPr txBox="1"/>
          <p:nvPr/>
        </p:nvSpPr>
        <p:spPr>
          <a:xfrm>
            <a:off x="395640" y="1052640"/>
            <a:ext cx="8074800" cy="3124440"/>
          </a:xfrm>
          <a:prstGeom prst="rect">
            <a:avLst/>
          </a:prstGeom>
          <a:noFill/>
          <a:ln>
            <a:noFill/>
          </a:ln>
        </p:spPr>
        <p:txBody>
          <a:bodyPr>
            <a:noAutofit/>
          </a:bodyPr>
          <a:lstStyle/>
          <a:p>
            <a:pPr marL="343080" indent="-342720">
              <a:lnSpc>
                <a:spcPct val="100000"/>
              </a:lnSpc>
              <a:spcBef>
                <a:spcPts val="400"/>
              </a:spcBef>
              <a:buClr>
                <a:srgbClr val="000000"/>
              </a:buClr>
              <a:buFont typeface="Arial"/>
              <a:buChar char="•"/>
            </a:pPr>
            <a:r>
              <a:rPr lang="af-ZA" sz="2000" b="0" strike="noStrike" spc="-1">
                <a:solidFill>
                  <a:srgbClr val="000000"/>
                </a:solidFill>
                <a:latin typeface="Calibri"/>
              </a:rPr>
              <a:t>he simplest of all methods for detecting intersections between objects is a simple bounding sphere test. Essentially, this represents objects in the world as circles or spheres, and test whether they touch, intersect or completely contain each other. This method is ideal when accuracy is not paramount, for objects roughly circular in shape, or in instances where these objects do a lot of rotations.</a:t>
            </a:r>
          </a:p>
          <a:p>
            <a:pPr marL="343080" indent="-342720">
              <a:lnSpc>
                <a:spcPct val="100000"/>
              </a:lnSpc>
              <a:spcBef>
                <a:spcPts val="400"/>
              </a:spcBef>
              <a:buClr>
                <a:srgbClr val="000000"/>
              </a:buClr>
              <a:buFont typeface="Arial"/>
              <a:buChar char="•"/>
            </a:pPr>
            <a:r>
              <a:rPr lang="af-ZA" sz="2000" b="0" strike="noStrike" spc="-1">
                <a:solidFill>
                  <a:srgbClr val="000000"/>
                </a:solidFill>
                <a:latin typeface="Calibri"/>
              </a:rPr>
              <a:t>Each object will have a bounding circle defined by a centre point and a radius. </a:t>
            </a:r>
          </a:p>
        </p:txBody>
      </p:sp>
      <p:sp>
        <p:nvSpPr>
          <p:cNvPr id="310" name="CustomShape 3"/>
          <p:cNvSpPr/>
          <p:nvPr/>
        </p:nvSpPr>
        <p:spPr>
          <a:xfrm>
            <a:off x="155520" y="-876240"/>
            <a:ext cx="1904760" cy="183780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307800" y="-723960"/>
            <a:ext cx="1904760" cy="183780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460440" y="-571680"/>
            <a:ext cx="1904760" cy="1837800"/>
          </a:xfrm>
          <a:prstGeom prst="rect">
            <a:avLst/>
          </a:prstGeom>
          <a:noFill/>
          <a:ln>
            <a:noFill/>
          </a:ln>
        </p:spPr>
        <p:style>
          <a:lnRef idx="0">
            <a:scrgbClr r="0" g="0" b="0"/>
          </a:lnRef>
          <a:fillRef idx="0">
            <a:scrgbClr r="0" g="0" b="0"/>
          </a:fillRef>
          <a:effectRef idx="0">
            <a:scrgbClr r="0" g="0" b="0"/>
          </a:effectRef>
          <a:fontRef idx="minor"/>
        </p:style>
      </p:sp>
      <p:sp>
        <p:nvSpPr>
          <p:cNvPr id="313" name="CustomShape 6"/>
          <p:cNvSpPr/>
          <p:nvPr/>
        </p:nvSpPr>
        <p:spPr>
          <a:xfrm>
            <a:off x="612720" y="-419040"/>
            <a:ext cx="1904760" cy="1837800"/>
          </a:xfrm>
          <a:prstGeom prst="rect">
            <a:avLst/>
          </a:prstGeom>
          <a:noFill/>
          <a:ln>
            <a:noFill/>
          </a:ln>
        </p:spPr>
        <p:style>
          <a:lnRef idx="0">
            <a:scrgbClr r="0" g="0" b="0"/>
          </a:lnRef>
          <a:fillRef idx="0">
            <a:scrgbClr r="0" g="0" b="0"/>
          </a:fillRef>
          <a:effectRef idx="0">
            <a:scrgbClr r="0" g="0" b="0"/>
          </a:effectRef>
          <a:fontRef idx="minor"/>
        </p:style>
      </p:sp>
      <p:pic>
        <p:nvPicPr>
          <p:cNvPr id="314" name="Picture 9"/>
          <p:cNvPicPr/>
          <p:nvPr/>
        </p:nvPicPr>
        <p:blipFill>
          <a:blip r:embed="rId2"/>
          <a:stretch/>
        </p:blipFill>
        <p:spPr>
          <a:xfrm>
            <a:off x="2851200" y="3933000"/>
            <a:ext cx="2944440" cy="2879640"/>
          </a:xfrm>
          <a:prstGeom prst="rect">
            <a:avLst/>
          </a:prstGeom>
          <a:ln>
            <a:noFill/>
          </a:ln>
        </p:spPr>
      </p:pic>
    </p:spTree>
    <p:extLst>
      <p:ext uri="{BB962C8B-B14F-4D97-AF65-F5344CB8AC3E}">
        <p14:creationId xmlns:p14="http://schemas.microsoft.com/office/powerpoint/2010/main" val="3491793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457200" y="274680"/>
            <a:ext cx="8229240" cy="633600"/>
          </a:xfrm>
          <a:prstGeom prst="rect">
            <a:avLst/>
          </a:prstGeom>
          <a:noFill/>
          <a:ln>
            <a:noFill/>
          </a:ln>
        </p:spPr>
        <p:txBody>
          <a:bodyPr anchor="ctr">
            <a:normAutofit fontScale="89000" lnSpcReduction="10000"/>
          </a:bodyPr>
          <a:lstStyle/>
          <a:p>
            <a:pPr algn="ctr">
              <a:lnSpc>
                <a:spcPct val="100000"/>
              </a:lnSpc>
            </a:pPr>
            <a:r>
              <a:rPr lang="af-ZA" sz="4400" b="0" strike="noStrike" spc="-1">
                <a:solidFill>
                  <a:srgbClr val="000000"/>
                </a:solidFill>
                <a:latin typeface="Calibri"/>
              </a:rPr>
              <a:t>Steps of Circle test</a:t>
            </a:r>
          </a:p>
        </p:txBody>
      </p:sp>
      <p:sp>
        <p:nvSpPr>
          <p:cNvPr id="316" name="TextShape 2"/>
          <p:cNvSpPr txBox="1"/>
          <p:nvPr/>
        </p:nvSpPr>
        <p:spPr>
          <a:xfrm>
            <a:off x="-24480" y="980640"/>
            <a:ext cx="9143640" cy="3312000"/>
          </a:xfrm>
          <a:prstGeom prst="rect">
            <a:avLst/>
          </a:prstGeom>
          <a:noFill/>
          <a:ln>
            <a:noFill/>
          </a:ln>
        </p:spPr>
        <p:txBody>
          <a:bodyPr>
            <a:noAutofit/>
          </a:bodyPr>
          <a:lstStyle/>
          <a:p>
            <a:pPr marL="343080" indent="-342720">
              <a:lnSpc>
                <a:spcPct val="100000"/>
              </a:lnSpc>
              <a:spcBef>
                <a:spcPts val="479"/>
              </a:spcBef>
              <a:buClr>
                <a:srgbClr val="000000"/>
              </a:buClr>
              <a:buFont typeface="Arial"/>
              <a:buChar char="•"/>
            </a:pPr>
            <a:r>
              <a:rPr lang="af-ZA" sz="2400" b="0" strike="noStrike" spc="-1">
                <a:solidFill>
                  <a:srgbClr val="000000"/>
                </a:solidFill>
                <a:latin typeface="Calibri"/>
              </a:rPr>
              <a:t>To test for collision with another bounding circle, all that needs to be done is compare the distance between the two center points with the sum of the two radii:</a:t>
            </a:r>
          </a:p>
          <a:p>
            <a:pPr marL="514440" indent="-514080">
              <a:lnSpc>
                <a:spcPct val="100000"/>
              </a:lnSpc>
              <a:spcBef>
                <a:spcPts val="479"/>
              </a:spcBef>
              <a:buClr>
                <a:srgbClr val="000000"/>
              </a:buClr>
              <a:buFont typeface="StarSymbol"/>
              <a:buAutoNum type="arabicPeriod"/>
            </a:pPr>
            <a:r>
              <a:rPr lang="af-ZA" sz="2400" b="0" strike="noStrike" spc="-1">
                <a:solidFill>
                  <a:srgbClr val="000000"/>
                </a:solidFill>
                <a:latin typeface="Calibri"/>
              </a:rPr>
              <a:t>f the distance exceeds the sum, the circles are too far apart to intersect.</a:t>
            </a:r>
          </a:p>
          <a:p>
            <a:pPr marL="514440" indent="-514080">
              <a:lnSpc>
                <a:spcPct val="100000"/>
              </a:lnSpc>
              <a:spcBef>
                <a:spcPts val="479"/>
              </a:spcBef>
              <a:buClr>
                <a:srgbClr val="000000"/>
              </a:buClr>
              <a:buFont typeface="StarSymbol"/>
              <a:buAutoNum type="arabicPeriod"/>
            </a:pPr>
            <a:r>
              <a:rPr lang="af-ZA" sz="2400" b="0" strike="noStrike" spc="-1">
                <a:solidFill>
                  <a:srgbClr val="000000"/>
                </a:solidFill>
                <a:latin typeface="Calibri"/>
              </a:rPr>
              <a:t> If the distance is equal to the sum, the circles are touching. </a:t>
            </a:r>
          </a:p>
          <a:p>
            <a:pPr marL="514440" indent="-514080">
              <a:lnSpc>
                <a:spcPct val="100000"/>
              </a:lnSpc>
              <a:spcBef>
                <a:spcPts val="479"/>
              </a:spcBef>
              <a:buClr>
                <a:srgbClr val="000000"/>
              </a:buClr>
              <a:buFont typeface="StarSymbol"/>
              <a:buAutoNum type="arabicPeriod"/>
            </a:pPr>
            <a:r>
              <a:rPr lang="af-ZA" sz="2400" b="0" strike="noStrike" spc="-1">
                <a:solidFill>
                  <a:srgbClr val="000000"/>
                </a:solidFill>
                <a:latin typeface="Calibri"/>
              </a:rPr>
              <a:t>If the distance is less than the sum of the radii, the circles intersect.</a:t>
            </a:r>
          </a:p>
        </p:txBody>
      </p:sp>
      <p:sp>
        <p:nvSpPr>
          <p:cNvPr id="317" name="CustomShape 3"/>
          <p:cNvSpPr/>
          <p:nvPr/>
        </p:nvSpPr>
        <p:spPr>
          <a:xfrm>
            <a:off x="155520" y="-1287360"/>
            <a:ext cx="4352400" cy="2695320"/>
          </a:xfrm>
          <a:prstGeom prst="rect">
            <a:avLst/>
          </a:prstGeom>
          <a:noFill/>
          <a:ln>
            <a:noFill/>
          </a:ln>
        </p:spPr>
        <p:style>
          <a:lnRef idx="0">
            <a:scrgbClr r="0" g="0" b="0"/>
          </a:lnRef>
          <a:fillRef idx="0">
            <a:scrgbClr r="0" g="0" b="0"/>
          </a:fillRef>
          <a:effectRef idx="0">
            <a:scrgbClr r="0" g="0" b="0"/>
          </a:effectRef>
          <a:fontRef idx="minor"/>
        </p:style>
      </p:sp>
      <p:pic>
        <p:nvPicPr>
          <p:cNvPr id="318" name="Picture 3"/>
          <p:cNvPicPr/>
          <p:nvPr/>
        </p:nvPicPr>
        <p:blipFill>
          <a:blip r:embed="rId2"/>
          <a:stretch/>
        </p:blipFill>
        <p:spPr>
          <a:xfrm>
            <a:off x="3410280" y="4292640"/>
            <a:ext cx="5080320" cy="2565000"/>
          </a:xfrm>
          <a:prstGeom prst="rect">
            <a:avLst/>
          </a:prstGeom>
          <a:ln>
            <a:noFill/>
          </a:ln>
        </p:spPr>
      </p:pic>
    </p:spTree>
    <p:extLst>
      <p:ext uri="{BB962C8B-B14F-4D97-AF65-F5344CB8AC3E}">
        <p14:creationId xmlns:p14="http://schemas.microsoft.com/office/powerpoint/2010/main" val="2071170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457200" y="274680"/>
            <a:ext cx="8229240" cy="561600"/>
          </a:xfrm>
          <a:prstGeom prst="rect">
            <a:avLst/>
          </a:prstGeom>
          <a:noFill/>
          <a:ln>
            <a:noFill/>
          </a:ln>
        </p:spPr>
        <p:txBody>
          <a:bodyPr anchor="ctr">
            <a:normAutofit fontScale="82500" lnSpcReduction="20000"/>
          </a:bodyPr>
          <a:lstStyle/>
          <a:p>
            <a:pPr algn="ctr">
              <a:lnSpc>
                <a:spcPct val="100000"/>
              </a:lnSpc>
            </a:pPr>
            <a:r>
              <a:rPr lang="af-ZA" sz="4400" b="0" strike="noStrike" spc="-1">
                <a:solidFill>
                  <a:srgbClr val="000000"/>
                </a:solidFill>
                <a:latin typeface="Calibri"/>
              </a:rPr>
              <a:t>1-2 </a:t>
            </a:r>
            <a:r>
              <a:rPr lang="af-ZA" sz="4400" b="1" strike="noStrike" spc="-1">
                <a:solidFill>
                  <a:srgbClr val="000000"/>
                </a:solidFill>
                <a:latin typeface="Calibri"/>
              </a:rPr>
              <a:t>Bounding box test</a:t>
            </a:r>
            <a:endParaRPr lang="af-ZA" sz="4400" b="0" strike="noStrike" spc="-1">
              <a:solidFill>
                <a:srgbClr val="000000"/>
              </a:solidFill>
              <a:latin typeface="Calibri"/>
            </a:endParaRPr>
          </a:p>
        </p:txBody>
      </p:sp>
      <p:sp>
        <p:nvSpPr>
          <p:cNvPr id="320" name="TextShape 2"/>
          <p:cNvSpPr txBox="1"/>
          <p:nvPr/>
        </p:nvSpPr>
        <p:spPr>
          <a:xfrm>
            <a:off x="457200" y="1052640"/>
            <a:ext cx="8229240" cy="3096000"/>
          </a:xfrm>
          <a:prstGeom prst="rect">
            <a:avLst/>
          </a:prstGeom>
          <a:noFill/>
          <a:ln>
            <a:noFill/>
          </a:ln>
        </p:spPr>
        <p:txBody>
          <a:bodyPr>
            <a:noAutofit/>
          </a:bodyPr>
          <a:lstStyle/>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The second obvious solution to the problem is to represent obstacles as axis-aligned rectangles. This method is ideal for smaller objects that are roughly rectangular and because it is incredibly fast to process.</a:t>
            </a:r>
          </a:p>
        </p:txBody>
      </p:sp>
      <p:pic>
        <p:nvPicPr>
          <p:cNvPr id="321" name="Picture 2"/>
          <p:cNvPicPr/>
          <p:nvPr/>
        </p:nvPicPr>
        <p:blipFill>
          <a:blip r:embed="rId2"/>
          <a:stretch/>
        </p:blipFill>
        <p:spPr>
          <a:xfrm>
            <a:off x="2867400" y="4289400"/>
            <a:ext cx="2253240" cy="2385720"/>
          </a:xfrm>
          <a:prstGeom prst="rect">
            <a:avLst/>
          </a:prstGeom>
          <a:ln>
            <a:noFill/>
          </a:ln>
        </p:spPr>
      </p:pic>
    </p:spTree>
    <p:extLst>
      <p:ext uri="{BB962C8B-B14F-4D97-AF65-F5344CB8AC3E}">
        <p14:creationId xmlns:p14="http://schemas.microsoft.com/office/powerpoint/2010/main" val="2610830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457200" y="274680"/>
            <a:ext cx="8229240" cy="561600"/>
          </a:xfrm>
          <a:prstGeom prst="rect">
            <a:avLst/>
          </a:prstGeom>
          <a:noFill/>
          <a:ln>
            <a:noFill/>
          </a:ln>
        </p:spPr>
        <p:txBody>
          <a:bodyPr anchor="ctr">
            <a:normAutofit fontScale="82500" lnSpcReduction="20000"/>
          </a:bodyPr>
          <a:lstStyle/>
          <a:p>
            <a:pPr algn="ctr">
              <a:lnSpc>
                <a:spcPct val="100000"/>
              </a:lnSpc>
            </a:pPr>
            <a:r>
              <a:rPr lang="af-ZA" sz="4400" b="0" strike="noStrike" spc="-1">
                <a:solidFill>
                  <a:srgbClr val="000000"/>
                </a:solidFill>
                <a:latin typeface="Calibri"/>
              </a:rPr>
              <a:t>Steps of Box Testing </a:t>
            </a:r>
          </a:p>
        </p:txBody>
      </p:sp>
      <p:sp>
        <p:nvSpPr>
          <p:cNvPr id="323" name="TextShape 2"/>
          <p:cNvSpPr txBox="1"/>
          <p:nvPr/>
        </p:nvSpPr>
        <p:spPr>
          <a:xfrm>
            <a:off x="457200" y="980640"/>
            <a:ext cx="8229240" cy="5145120"/>
          </a:xfrm>
          <a:prstGeom prst="rect">
            <a:avLst/>
          </a:prstGeom>
          <a:noFill/>
          <a:ln>
            <a:noFill/>
          </a:ln>
        </p:spPr>
        <p:txBody>
          <a:bodyPr>
            <a:noAutofit/>
          </a:bodyPr>
          <a:lstStyle/>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The method that will be described uses a contradiction to determine whether the rectangles intersect. Because it is simpler instead to determine whether rectangles do </a:t>
            </a:r>
            <a:r>
              <a:rPr lang="af-ZA" sz="3200" b="1" i="1" strike="noStrike" spc="-1">
                <a:solidFill>
                  <a:srgbClr val="000000"/>
                </a:solidFill>
                <a:latin typeface="Calibri"/>
              </a:rPr>
              <a:t>not </a:t>
            </a:r>
            <a:r>
              <a:rPr lang="af-ZA" sz="3200" b="1" strike="noStrike" spc="-1">
                <a:solidFill>
                  <a:srgbClr val="000000"/>
                </a:solidFill>
                <a:latin typeface="Calibri"/>
              </a:rPr>
              <a:t>intersect</a:t>
            </a:r>
            <a:r>
              <a:rPr lang="af-ZA" sz="3200" b="0" strike="noStrike" spc="-1">
                <a:solidFill>
                  <a:srgbClr val="000000"/>
                </a:solidFill>
                <a:latin typeface="Calibri"/>
              </a:rPr>
              <a:t>, the function will calculate that and return the negation of its result.</a:t>
            </a:r>
          </a:p>
          <a:p>
            <a:pPr>
              <a:lnSpc>
                <a:spcPct val="100000"/>
              </a:lnSpc>
              <a:spcBef>
                <a:spcPts val="641"/>
              </a:spcBef>
            </a:pPr>
            <a:endParaRPr lang="af-ZA" sz="3200" b="0" strike="noStrike" spc="-1">
              <a:solidFill>
                <a:srgbClr val="000000"/>
              </a:solidFill>
              <a:latin typeface="Calibri"/>
            </a:endParaRPr>
          </a:p>
          <a:p>
            <a:pPr>
              <a:lnSpc>
                <a:spcPct val="100000"/>
              </a:lnSpc>
              <a:spcBef>
                <a:spcPts val="641"/>
              </a:spcBef>
            </a:pPr>
            <a:endParaRPr lang="af-ZA" sz="3200" b="0" strike="noStrike" spc="-1">
              <a:solidFill>
                <a:srgbClr val="000000"/>
              </a:solidFill>
              <a:latin typeface="Calibri"/>
            </a:endParaRPr>
          </a:p>
          <a:p>
            <a:pPr>
              <a:lnSpc>
                <a:spcPct val="100000"/>
              </a:lnSpc>
              <a:spcBef>
                <a:spcPts val="641"/>
              </a:spcBef>
            </a:pPr>
            <a:endParaRPr lang="af-ZA" sz="3200" b="0" strike="noStrike" spc="-1">
              <a:solidFill>
                <a:srgbClr val="000000"/>
              </a:solidFill>
              <a:latin typeface="Calibri"/>
            </a:endParaRPr>
          </a:p>
        </p:txBody>
      </p:sp>
    </p:spTree>
    <p:extLst>
      <p:ext uri="{BB962C8B-B14F-4D97-AF65-F5344CB8AC3E}">
        <p14:creationId xmlns:p14="http://schemas.microsoft.com/office/powerpoint/2010/main" val="2515584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2500" lnSpcReduction="20000"/>
          </a:bodyPr>
          <a:lstStyle/>
          <a:p>
            <a:pPr algn="ctr">
              <a:lnSpc>
                <a:spcPct val="100000"/>
              </a:lnSpc>
            </a:pPr>
            <a:r>
              <a:rPr lang="en-US" sz="4400" b="0" strike="noStrike" spc="-1">
                <a:solidFill>
                  <a:srgbClr val="000000"/>
                </a:solidFill>
                <a:latin typeface="Calibri"/>
                <a:ea typeface="DejaVu Sans"/>
              </a:rPr>
              <a:t>Vector addition Example </a:t>
            </a:r>
            <a:endParaRPr lang="en-US" sz="4400" b="0" strike="noStrike" spc="-1">
              <a:latin typeface="Arial"/>
            </a:endParaRPr>
          </a:p>
        </p:txBody>
      </p:sp>
      <p:sp>
        <p:nvSpPr>
          <p:cNvPr id="209" name="CustomShape 2"/>
          <p:cNvSpPr/>
          <p:nvPr/>
        </p:nvSpPr>
        <p:spPr>
          <a:xfrm>
            <a:off x="179640" y="908640"/>
            <a:ext cx="8963280" cy="23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8500" lnSpcReduction="1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Let's consider the example of Mario jumping:</a:t>
            </a:r>
            <a:endParaRPr lang="en-US" sz="32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 He starts at position (0,0). As he starts the jump, his velocity is (1,3) -- he is moving upwards quickly, but also to the right. </a:t>
            </a:r>
            <a:endParaRPr lang="en-US" sz="2800" b="0" strike="noStrike" spc="-1">
              <a:latin typeface="Arial"/>
            </a:endParaRPr>
          </a:p>
          <a:p>
            <a:pPr marL="743040" lvl="1" indent="-284760">
              <a:lnSpc>
                <a:spcPct val="100000"/>
              </a:lnSpc>
              <a:spcBef>
                <a:spcPts val="561"/>
              </a:spcBef>
              <a:buClr>
                <a:srgbClr val="000000"/>
              </a:buClr>
              <a:buFont typeface="Arial"/>
              <a:buChar char="–"/>
            </a:pPr>
            <a:r>
              <a:rPr lang="en-US" sz="2800" b="0" strike="noStrike" spc="-1">
                <a:solidFill>
                  <a:srgbClr val="000000"/>
                </a:solidFill>
                <a:latin typeface="Calibri"/>
                <a:ea typeface="DejaVu Sans"/>
              </a:rPr>
              <a:t>His </a:t>
            </a:r>
            <a:r>
              <a:rPr lang="en-US" sz="2800" b="1" strike="noStrike" spc="-1">
                <a:solidFill>
                  <a:srgbClr val="000000"/>
                </a:solidFill>
                <a:latin typeface="Calibri"/>
                <a:ea typeface="DejaVu Sans"/>
              </a:rPr>
              <a:t>acceleration</a:t>
            </a:r>
            <a:r>
              <a:rPr lang="en-US" sz="2800" b="0" strike="noStrike" spc="-1">
                <a:solidFill>
                  <a:srgbClr val="000000"/>
                </a:solidFill>
                <a:latin typeface="Calibri"/>
                <a:ea typeface="DejaVu Sans"/>
              </a:rPr>
              <a:t> throughout is (0,-1), because </a:t>
            </a:r>
            <a:r>
              <a:rPr lang="en-US" sz="2800" b="1" strike="noStrike" spc="-1">
                <a:solidFill>
                  <a:srgbClr val="000000"/>
                </a:solidFill>
                <a:latin typeface="Calibri"/>
                <a:ea typeface="DejaVu Sans"/>
              </a:rPr>
              <a:t>gravity</a:t>
            </a:r>
            <a:r>
              <a:rPr lang="en-US" sz="2800" b="0" strike="noStrike" spc="-1">
                <a:solidFill>
                  <a:srgbClr val="000000"/>
                </a:solidFill>
                <a:latin typeface="Calibri"/>
                <a:ea typeface="DejaVu Sans"/>
              </a:rPr>
              <a:t> is pulling him </a:t>
            </a:r>
            <a:r>
              <a:rPr lang="en-US" sz="2800" b="1" strike="noStrike" spc="-1">
                <a:solidFill>
                  <a:srgbClr val="000000"/>
                </a:solidFill>
                <a:latin typeface="Calibri"/>
                <a:ea typeface="DejaVu Sans"/>
              </a:rPr>
              <a:t>downwards</a:t>
            </a:r>
            <a:r>
              <a:rPr lang="en-US" sz="2800" b="0" strike="noStrike" spc="-1">
                <a:solidFill>
                  <a:srgbClr val="000000"/>
                </a:solidFill>
                <a:latin typeface="Calibri"/>
                <a:ea typeface="DejaVu Sans"/>
              </a:rPr>
              <a:t>. Here is what his jump looks like  in </a:t>
            </a:r>
            <a:r>
              <a:rPr lang="en-US" sz="2800" b="1" strike="noStrike" spc="-1">
                <a:solidFill>
                  <a:srgbClr val="000000"/>
                </a:solidFill>
                <a:latin typeface="Calibri"/>
                <a:ea typeface="DejaVu Sans"/>
              </a:rPr>
              <a:t>7 frames</a:t>
            </a:r>
            <a:r>
              <a:rPr lang="en-US" sz="2800" b="0" strike="noStrike" spc="-1">
                <a:solidFill>
                  <a:srgbClr val="000000"/>
                </a:solidFill>
                <a:latin typeface="Calibri"/>
                <a:ea typeface="DejaVu Sans"/>
              </a:rPr>
              <a:t>. The black text specifies his velocity for each frame.</a:t>
            </a:r>
            <a:endParaRPr lang="en-US" sz="2800" b="0" strike="noStrike" spc="-1">
              <a:latin typeface="Arial"/>
            </a:endParaRPr>
          </a:p>
        </p:txBody>
      </p:sp>
      <p:pic>
        <p:nvPicPr>
          <p:cNvPr id="210" name="Picture 2" descr="Parabola"/>
          <p:cNvPicPr/>
          <p:nvPr/>
        </p:nvPicPr>
        <p:blipFill>
          <a:blip r:embed="rId2"/>
          <a:stretch/>
        </p:blipFill>
        <p:spPr>
          <a:xfrm>
            <a:off x="2699640" y="3069000"/>
            <a:ext cx="4951800" cy="3787920"/>
          </a:xfrm>
          <a:prstGeom prst="rect">
            <a:avLst/>
          </a:prstGeom>
          <a:ln>
            <a:noFill/>
          </a:ln>
        </p:spPr>
      </p:pic>
    </p:spTree>
    <p:extLst>
      <p:ext uri="{BB962C8B-B14F-4D97-AF65-F5344CB8AC3E}">
        <p14:creationId xmlns:p14="http://schemas.microsoft.com/office/powerpoint/2010/main" val="8149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74680"/>
            <a:ext cx="8229240" cy="561600"/>
          </a:xfrm>
          <a:prstGeom prst="rect">
            <a:avLst/>
          </a:prstGeom>
          <a:noFill/>
          <a:ln>
            <a:noFill/>
          </a:ln>
        </p:spPr>
        <p:txBody>
          <a:bodyPr anchor="ctr">
            <a:normAutofit fontScale="40000" lnSpcReduction="20000"/>
          </a:bodyPr>
          <a:lstStyle/>
          <a:p>
            <a:pPr algn="ctr">
              <a:lnSpc>
                <a:spcPct val="100000"/>
              </a:lnSpc>
            </a:pPr>
            <a:r>
              <a:rPr lang="af-ZA" sz="4400" b="0" strike="noStrike" spc="-1">
                <a:solidFill>
                  <a:srgbClr val="000000"/>
                </a:solidFill>
                <a:latin typeface="Calibri"/>
              </a:rPr>
              <a:t>Steps of Box Testing-2</a:t>
            </a:r>
            <a:br/>
            <a:r>
              <a:rPr lang="af-ZA" sz="4400" b="0" strike="noStrike" spc="-1">
                <a:solidFill>
                  <a:srgbClr val="000000"/>
                </a:solidFill>
                <a:latin typeface="Calibri"/>
              </a:rPr>
              <a:t> </a:t>
            </a:r>
          </a:p>
        </p:txBody>
      </p:sp>
      <p:sp>
        <p:nvSpPr>
          <p:cNvPr id="325" name="TextShape 2"/>
          <p:cNvSpPr txBox="1"/>
          <p:nvPr/>
        </p:nvSpPr>
        <p:spPr>
          <a:xfrm>
            <a:off x="461520" y="968400"/>
            <a:ext cx="8229240" cy="2808000"/>
          </a:xfrm>
          <a:prstGeom prst="rect">
            <a:avLst/>
          </a:prstGeom>
          <a:noFill/>
          <a:ln>
            <a:noFill/>
          </a:ln>
        </p:spPr>
        <p:txBody>
          <a:bodyPr>
            <a:noAutofit/>
          </a:bodyPr>
          <a:lstStyle/>
          <a:p>
            <a:pPr>
              <a:lnSpc>
                <a:spcPct val="100000"/>
              </a:lnSpc>
              <a:spcBef>
                <a:spcPts val="400"/>
              </a:spcBef>
            </a:pPr>
            <a:r>
              <a:rPr lang="af-ZA" sz="1800" b="0" strike="noStrike" spc="-1">
                <a:solidFill>
                  <a:srgbClr val="000000"/>
                </a:solidFill>
                <a:latin typeface="Calibri"/>
              </a:rPr>
              <a:t>Rectangles will be defined by their left-, top-, bottom- and right-edges. To determine whether two rectangles </a:t>
            </a:r>
            <a:r>
              <a:rPr lang="af-ZA" sz="1800" b="1" strike="noStrike" spc="-1">
                <a:solidFill>
                  <a:srgbClr val="000000"/>
                </a:solidFill>
                <a:latin typeface="Calibri"/>
              </a:rPr>
              <a:t>do not intersect</a:t>
            </a:r>
            <a:r>
              <a:rPr lang="af-ZA" sz="1800" b="0" strike="noStrike" spc="-1">
                <a:solidFill>
                  <a:srgbClr val="000000"/>
                </a:solidFill>
                <a:latin typeface="Calibri"/>
              </a:rPr>
              <a:t>, </a:t>
            </a:r>
            <a:r>
              <a:rPr lang="af-ZA" sz="1800" b="1" strike="noStrike" spc="-1">
                <a:solidFill>
                  <a:srgbClr val="000000"/>
                </a:solidFill>
                <a:latin typeface="Calibri"/>
              </a:rPr>
              <a:t>one simply has to check for </a:t>
            </a:r>
            <a:r>
              <a:rPr lang="af-ZA" sz="1800" b="1" i="1" strike="noStrike" spc="-1">
                <a:solidFill>
                  <a:srgbClr val="000000"/>
                </a:solidFill>
                <a:latin typeface="Calibri"/>
              </a:rPr>
              <a:t>any</a:t>
            </a:r>
            <a:r>
              <a:rPr lang="af-ZA" sz="1800" b="1" strike="noStrike" spc="-1">
                <a:solidFill>
                  <a:srgbClr val="000000"/>
                </a:solidFill>
                <a:latin typeface="Calibri"/>
              </a:rPr>
              <a:t> of the following conditions:</a:t>
            </a:r>
            <a:endParaRPr lang="af-ZA" sz="1800" b="0" strike="noStrike" spc="-1">
              <a:solidFill>
                <a:srgbClr val="000000"/>
              </a:solidFill>
              <a:latin typeface="Calibri"/>
            </a:endParaRPr>
          </a:p>
          <a:p>
            <a:pPr marL="343080" indent="-342720">
              <a:lnSpc>
                <a:spcPct val="100000"/>
              </a:lnSpc>
              <a:spcBef>
                <a:spcPts val="400"/>
              </a:spcBef>
              <a:buClr>
                <a:srgbClr val="000000"/>
              </a:buClr>
              <a:buFont typeface="Arial"/>
              <a:buChar char="•"/>
            </a:pPr>
            <a:r>
              <a:rPr lang="af-ZA" sz="1800" b="0" strike="noStrike" spc="-1">
                <a:solidFill>
                  <a:srgbClr val="000000"/>
                </a:solidFill>
                <a:latin typeface="Calibri"/>
              </a:rPr>
              <a:t>Rectangle 1’s bottom edge is higher than Rectangle 2’s top edge.</a:t>
            </a:r>
          </a:p>
          <a:p>
            <a:pPr marL="343080" indent="-342720">
              <a:lnSpc>
                <a:spcPct val="100000"/>
              </a:lnSpc>
              <a:spcBef>
                <a:spcPts val="400"/>
              </a:spcBef>
              <a:buClr>
                <a:srgbClr val="000000"/>
              </a:buClr>
              <a:buFont typeface="Arial"/>
              <a:buChar char="•"/>
            </a:pPr>
            <a:r>
              <a:rPr lang="af-ZA" sz="1800" b="0" strike="noStrike" spc="-1">
                <a:solidFill>
                  <a:srgbClr val="000000"/>
                </a:solidFill>
                <a:latin typeface="Calibri"/>
              </a:rPr>
              <a:t>Rectangle 1’s top edge is lower than Rectangle 2’s bottom edge.</a:t>
            </a:r>
          </a:p>
          <a:p>
            <a:pPr marL="343080" indent="-342720">
              <a:lnSpc>
                <a:spcPct val="100000"/>
              </a:lnSpc>
              <a:spcBef>
                <a:spcPts val="400"/>
              </a:spcBef>
              <a:buClr>
                <a:srgbClr val="000000"/>
              </a:buClr>
              <a:buFont typeface="Arial"/>
              <a:buChar char="•"/>
            </a:pPr>
            <a:r>
              <a:rPr lang="af-ZA" sz="1800" b="0" strike="noStrike" spc="-1">
                <a:solidFill>
                  <a:srgbClr val="000000"/>
                </a:solidFill>
                <a:latin typeface="Calibri"/>
              </a:rPr>
              <a:t>Rectangle 1’s left edge is to the right of Rectangle 2’s right edge.</a:t>
            </a:r>
          </a:p>
          <a:p>
            <a:pPr marL="343080" indent="-342720">
              <a:lnSpc>
                <a:spcPct val="100000"/>
              </a:lnSpc>
              <a:spcBef>
                <a:spcPts val="400"/>
              </a:spcBef>
              <a:buClr>
                <a:srgbClr val="000000"/>
              </a:buClr>
              <a:buFont typeface="Arial"/>
              <a:buChar char="•"/>
            </a:pPr>
            <a:r>
              <a:rPr lang="af-ZA" sz="1800" b="0" strike="noStrike" spc="-1">
                <a:solidFill>
                  <a:srgbClr val="000000"/>
                </a:solidFill>
                <a:latin typeface="Calibri"/>
              </a:rPr>
              <a:t>Rectangle 1’s right edge is to the left of Rectangle 2’s left edge.</a:t>
            </a:r>
          </a:p>
        </p:txBody>
      </p:sp>
      <p:grpSp>
        <p:nvGrpSpPr>
          <p:cNvPr id="326" name="Group 3"/>
          <p:cNvGrpSpPr/>
          <p:nvPr/>
        </p:nvGrpSpPr>
        <p:grpSpPr>
          <a:xfrm>
            <a:off x="179640" y="3717000"/>
            <a:ext cx="3492000" cy="3024000"/>
            <a:chOff x="179640" y="3717000"/>
            <a:chExt cx="3492000" cy="3024000"/>
          </a:xfrm>
        </p:grpSpPr>
        <p:sp>
          <p:nvSpPr>
            <p:cNvPr id="327" name="CustomShape 4"/>
            <p:cNvSpPr/>
            <p:nvPr/>
          </p:nvSpPr>
          <p:spPr>
            <a:xfrm>
              <a:off x="179640" y="3717000"/>
              <a:ext cx="1872000" cy="1007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Calibri"/>
                </a:rPr>
                <a:t>Rectangle-1</a:t>
              </a:r>
              <a:endParaRPr lang="en-US" sz="1800" b="0" strike="noStrike" spc="-1">
                <a:latin typeface="Arial"/>
              </a:endParaRPr>
            </a:p>
          </p:txBody>
        </p:sp>
        <p:sp>
          <p:nvSpPr>
            <p:cNvPr id="328" name="CustomShape 5"/>
            <p:cNvSpPr/>
            <p:nvPr/>
          </p:nvSpPr>
          <p:spPr>
            <a:xfrm>
              <a:off x="1763640" y="4847760"/>
              <a:ext cx="1908000" cy="18932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Calibri"/>
                </a:rPr>
                <a:t>Rectangle-2</a:t>
              </a:r>
              <a:endParaRPr lang="en-US" sz="1800" b="0" strike="noStrike" spc="-1">
                <a:latin typeface="Arial"/>
              </a:endParaRPr>
            </a:p>
          </p:txBody>
        </p:sp>
      </p:grpSp>
      <p:grpSp>
        <p:nvGrpSpPr>
          <p:cNvPr id="329" name="Group 6"/>
          <p:cNvGrpSpPr/>
          <p:nvPr/>
        </p:nvGrpSpPr>
        <p:grpSpPr>
          <a:xfrm>
            <a:off x="5220000" y="3776760"/>
            <a:ext cx="3492360" cy="3024000"/>
            <a:chOff x="5220000" y="3776760"/>
            <a:chExt cx="3492360" cy="3024000"/>
          </a:xfrm>
        </p:grpSpPr>
        <p:sp>
          <p:nvSpPr>
            <p:cNvPr id="330" name="CustomShape 7"/>
            <p:cNvSpPr/>
            <p:nvPr/>
          </p:nvSpPr>
          <p:spPr>
            <a:xfrm>
              <a:off x="5220000" y="3776760"/>
              <a:ext cx="2160000" cy="159588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Calibri"/>
                </a:rPr>
                <a:t>Rectangle-3</a:t>
              </a:r>
              <a:endParaRPr lang="en-US" sz="1800" b="0" strike="noStrike" spc="-1">
                <a:latin typeface="Arial"/>
              </a:endParaRPr>
            </a:p>
          </p:txBody>
        </p:sp>
        <p:sp>
          <p:nvSpPr>
            <p:cNvPr id="331" name="CustomShape 8"/>
            <p:cNvSpPr/>
            <p:nvPr/>
          </p:nvSpPr>
          <p:spPr>
            <a:xfrm>
              <a:off x="6804360" y="4907520"/>
              <a:ext cx="1908000" cy="18932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800" b="1" strike="noStrike" spc="-1">
                  <a:solidFill>
                    <a:srgbClr val="000000"/>
                  </a:solidFill>
                  <a:latin typeface="Calibri"/>
                </a:rPr>
                <a:t>Rectangle-4</a:t>
              </a:r>
              <a:endParaRPr lang="en-US" sz="1800" b="0" strike="noStrike" spc="-1">
                <a:latin typeface="Arial"/>
              </a:endParaRPr>
            </a:p>
          </p:txBody>
        </p:sp>
      </p:grpSp>
    </p:spTree>
    <p:extLst>
      <p:ext uri="{BB962C8B-B14F-4D97-AF65-F5344CB8AC3E}">
        <p14:creationId xmlns:p14="http://schemas.microsoft.com/office/powerpoint/2010/main" val="2445417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457200" y="274680"/>
            <a:ext cx="8229240" cy="561600"/>
          </a:xfrm>
          <a:prstGeom prst="rect">
            <a:avLst/>
          </a:prstGeom>
          <a:noFill/>
          <a:ln>
            <a:noFill/>
          </a:ln>
        </p:spPr>
        <p:txBody>
          <a:bodyPr anchor="ctr">
            <a:normAutofit fontScale="82500" lnSpcReduction="20000"/>
          </a:bodyPr>
          <a:lstStyle/>
          <a:p>
            <a:pPr algn="ctr">
              <a:lnSpc>
                <a:spcPct val="100000"/>
              </a:lnSpc>
            </a:pPr>
            <a:r>
              <a:rPr lang="af-ZA" sz="4400" b="0" strike="noStrike" spc="-1">
                <a:solidFill>
                  <a:srgbClr val="000000"/>
                </a:solidFill>
                <a:latin typeface="Calibri"/>
              </a:rPr>
              <a:t>Steps of Box Testing-3</a:t>
            </a:r>
          </a:p>
        </p:txBody>
      </p:sp>
      <p:sp>
        <p:nvSpPr>
          <p:cNvPr id="333" name="TextShape 2"/>
          <p:cNvSpPr txBox="1"/>
          <p:nvPr/>
        </p:nvSpPr>
        <p:spPr>
          <a:xfrm>
            <a:off x="457200" y="980640"/>
            <a:ext cx="8229240" cy="5145120"/>
          </a:xfrm>
          <a:prstGeom prst="rect">
            <a:avLst/>
          </a:prstGeom>
          <a:noFill/>
          <a:ln>
            <a:noFill/>
          </a:ln>
        </p:spPr>
        <p:txBody>
          <a:bodyPr>
            <a:noAutofit/>
          </a:bodyPr>
          <a:lstStyle/>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The above can then be condensed into a single line as follows.</a:t>
            </a:r>
          </a:p>
        </p:txBody>
      </p:sp>
      <p:pic>
        <p:nvPicPr>
          <p:cNvPr id="334" name="Picture 2"/>
          <p:cNvPicPr/>
          <p:nvPr/>
        </p:nvPicPr>
        <p:blipFill>
          <a:blip r:embed="rId2"/>
          <a:stretch/>
        </p:blipFill>
        <p:spPr>
          <a:xfrm>
            <a:off x="395640" y="2925000"/>
            <a:ext cx="7552800" cy="2822040"/>
          </a:xfrm>
          <a:prstGeom prst="rect">
            <a:avLst/>
          </a:prstGeom>
          <a:ln>
            <a:noFill/>
          </a:ln>
        </p:spPr>
      </p:pic>
    </p:spTree>
    <p:extLst>
      <p:ext uri="{BB962C8B-B14F-4D97-AF65-F5344CB8AC3E}">
        <p14:creationId xmlns:p14="http://schemas.microsoft.com/office/powerpoint/2010/main" val="142560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6553080" y="6356520"/>
            <a:ext cx="2133360" cy="364680"/>
          </a:xfrm>
          <a:prstGeom prst="rect">
            <a:avLst/>
          </a:prstGeom>
          <a:noFill/>
          <a:ln>
            <a:noFill/>
          </a:ln>
        </p:spPr>
        <p:txBody>
          <a:bodyPr anchor="ctr">
            <a:noAutofit/>
          </a:bodyPr>
          <a:lstStyle/>
          <a:p>
            <a:pPr algn="r">
              <a:lnSpc>
                <a:spcPct val="100000"/>
              </a:lnSpc>
            </a:pPr>
            <a:fld id="{190F8980-6506-4C9F-8F06-8D0493B67210}" type="slidenum">
              <a:rPr lang="en-US" sz="1200" b="0" strike="noStrike" spc="-1">
                <a:solidFill>
                  <a:srgbClr val="8B8B8B"/>
                </a:solidFill>
                <a:latin typeface="Calibri"/>
              </a:rPr>
              <a:t>72</a:t>
            </a:fld>
            <a:endParaRPr lang="en-US" sz="1200" b="0" strike="noStrike" spc="-1">
              <a:latin typeface="Times New Roman"/>
            </a:endParaRPr>
          </a:p>
        </p:txBody>
      </p:sp>
      <p:sp>
        <p:nvSpPr>
          <p:cNvPr id="336" name="TextShape 2"/>
          <p:cNvSpPr txBox="1"/>
          <p:nvPr/>
        </p:nvSpPr>
        <p:spPr>
          <a:xfrm>
            <a:off x="457200" y="274680"/>
            <a:ext cx="8229240" cy="1005480"/>
          </a:xfrm>
          <a:prstGeom prst="rect">
            <a:avLst/>
          </a:prstGeom>
          <a:noFill/>
          <a:ln>
            <a:noFill/>
          </a:ln>
        </p:spPr>
        <p:txBody>
          <a:bodyPr anchor="ctr">
            <a:normAutofit/>
          </a:bodyPr>
          <a:lstStyle/>
          <a:p>
            <a:pPr algn="ctr">
              <a:lnSpc>
                <a:spcPct val="100000"/>
              </a:lnSpc>
            </a:pPr>
            <a:r>
              <a:rPr lang="af-ZA" sz="2800" b="0" strike="noStrike" spc="-1">
                <a:solidFill>
                  <a:srgbClr val="000000"/>
                </a:solidFill>
                <a:latin typeface="Calibri"/>
              </a:rPr>
              <a:t>3- Dealing with Complexity:</a:t>
            </a:r>
            <a:br/>
            <a:r>
              <a:rPr lang="af-ZA" sz="2800" b="0" strike="noStrike" spc="-1">
                <a:solidFill>
                  <a:srgbClr val="000000"/>
                </a:solidFill>
                <a:latin typeface="Calibri"/>
              </a:rPr>
              <a:t>Simplified Geometry</a:t>
            </a:r>
          </a:p>
        </p:txBody>
      </p:sp>
      <p:sp>
        <p:nvSpPr>
          <p:cNvPr id="337" name="TextShape 3"/>
          <p:cNvSpPr txBox="1"/>
          <p:nvPr/>
        </p:nvSpPr>
        <p:spPr>
          <a:xfrm>
            <a:off x="457200" y="1554480"/>
            <a:ext cx="8229240" cy="1645920"/>
          </a:xfrm>
          <a:prstGeom prst="rect">
            <a:avLst/>
          </a:prstGeom>
          <a:noFill/>
          <a:ln>
            <a:noFill/>
          </a:ln>
        </p:spPr>
        <p:txBody>
          <a:bodyPr>
            <a:noAutofit/>
          </a:bodyPr>
          <a:lstStyle/>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Approximate complex objects with simpler geometry, like this ellipsoid</a:t>
            </a:r>
          </a:p>
        </p:txBody>
      </p:sp>
      <p:pic>
        <p:nvPicPr>
          <p:cNvPr id="338" name="Picture 4" descr="spiky"/>
          <p:cNvPicPr/>
          <p:nvPr/>
        </p:nvPicPr>
        <p:blipFill>
          <a:blip r:embed="rId2"/>
          <a:stretch/>
        </p:blipFill>
        <p:spPr>
          <a:xfrm>
            <a:off x="2133720" y="3809880"/>
            <a:ext cx="4943160" cy="2704680"/>
          </a:xfrm>
          <a:prstGeom prst="rect">
            <a:avLst/>
          </a:prstGeom>
          <a:ln>
            <a:noFill/>
          </a:ln>
        </p:spPr>
      </p:pic>
    </p:spTree>
    <p:extLst>
      <p:ext uri="{BB962C8B-B14F-4D97-AF65-F5344CB8AC3E}">
        <p14:creationId xmlns:p14="http://schemas.microsoft.com/office/powerpoint/2010/main" val="3233504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457200" y="274680"/>
            <a:ext cx="8229240" cy="561600"/>
          </a:xfrm>
          <a:prstGeom prst="rect">
            <a:avLst/>
          </a:prstGeom>
          <a:noFill/>
          <a:ln>
            <a:noFill/>
          </a:ln>
        </p:spPr>
        <p:txBody>
          <a:bodyPr anchor="ctr">
            <a:normAutofit fontScale="40000" lnSpcReduction="20000"/>
          </a:bodyPr>
          <a:lstStyle/>
          <a:p>
            <a:pPr algn="ctr">
              <a:lnSpc>
                <a:spcPct val="100000"/>
              </a:lnSpc>
            </a:pPr>
            <a:r>
              <a:rPr lang="af-ZA" sz="4400" b="0" strike="noStrike" spc="-1">
                <a:solidFill>
                  <a:srgbClr val="000000"/>
                </a:solidFill>
                <a:latin typeface="Calibri"/>
              </a:rPr>
              <a:t>Dealing with Complexity:</a:t>
            </a:r>
            <a:br/>
            <a:r>
              <a:rPr lang="af-ZA" sz="4400" b="0" strike="noStrike" spc="-1">
                <a:solidFill>
                  <a:srgbClr val="000000"/>
                </a:solidFill>
                <a:latin typeface="Calibri"/>
              </a:rPr>
              <a:t>Box Bounding Volumes</a:t>
            </a:r>
          </a:p>
        </p:txBody>
      </p:sp>
      <p:pic>
        <p:nvPicPr>
          <p:cNvPr id="340" name="Picture 3" descr="boxes2"/>
          <p:cNvPicPr/>
          <p:nvPr/>
        </p:nvPicPr>
        <p:blipFill>
          <a:blip r:embed="rId2"/>
          <a:stretch/>
        </p:blipFill>
        <p:spPr>
          <a:xfrm>
            <a:off x="533520" y="1371600"/>
            <a:ext cx="7848360" cy="3276360"/>
          </a:xfrm>
          <a:prstGeom prst="rect">
            <a:avLst/>
          </a:prstGeom>
          <a:ln>
            <a:noFill/>
          </a:ln>
        </p:spPr>
      </p:pic>
    </p:spTree>
    <p:extLst>
      <p:ext uri="{BB962C8B-B14F-4D97-AF65-F5344CB8AC3E}">
        <p14:creationId xmlns:p14="http://schemas.microsoft.com/office/powerpoint/2010/main" val="660165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3124080" y="6356520"/>
            <a:ext cx="2895120" cy="364680"/>
          </a:xfrm>
          <a:prstGeom prst="rect">
            <a:avLst/>
          </a:prstGeom>
          <a:noFill/>
          <a:ln>
            <a:noFill/>
          </a:ln>
        </p:spPr>
        <p:txBody>
          <a:bodyPr anchor="ctr">
            <a:noAutofit/>
          </a:bodyPr>
          <a:lstStyle/>
          <a:p>
            <a:pPr algn="ctr">
              <a:lnSpc>
                <a:spcPct val="100000"/>
              </a:lnSpc>
            </a:pPr>
            <a:r>
              <a:rPr lang="en-US" sz="1200" b="0" strike="noStrike" spc="-1">
                <a:solidFill>
                  <a:srgbClr val="8B8B8B"/>
                </a:solidFill>
                <a:latin typeface="Calibri"/>
              </a:rPr>
              <a:t>Essential Math for Games</a:t>
            </a:r>
            <a:endParaRPr lang="en-US" sz="1200" b="0" strike="noStrike" spc="-1">
              <a:latin typeface="Times New Roman"/>
            </a:endParaRPr>
          </a:p>
        </p:txBody>
      </p:sp>
      <p:sp>
        <p:nvSpPr>
          <p:cNvPr id="342" name="TextShape 2"/>
          <p:cNvSpPr txBox="1"/>
          <p:nvPr/>
        </p:nvSpPr>
        <p:spPr>
          <a:xfrm>
            <a:off x="457200" y="274680"/>
            <a:ext cx="8229240" cy="561600"/>
          </a:xfrm>
          <a:prstGeom prst="rect">
            <a:avLst/>
          </a:prstGeom>
          <a:noFill/>
          <a:ln>
            <a:noFill/>
          </a:ln>
        </p:spPr>
        <p:txBody>
          <a:bodyPr anchor="ctr">
            <a:normAutofit fontScale="85000" lnSpcReduction="20000"/>
          </a:bodyPr>
          <a:lstStyle/>
          <a:p>
            <a:pPr algn="ctr">
              <a:lnSpc>
                <a:spcPct val="100000"/>
              </a:lnSpc>
            </a:pPr>
            <a:r>
              <a:rPr lang="af-ZA" sz="4400" b="0" strike="noStrike" spc="-1">
                <a:solidFill>
                  <a:srgbClr val="000000"/>
                </a:solidFill>
                <a:latin typeface="Calibri"/>
              </a:rPr>
              <a:t>Axis-Aligned Bounding Box (</a:t>
            </a:r>
            <a:r>
              <a:rPr lang="af-ZA" sz="4400" b="1" strike="noStrike" spc="-1">
                <a:solidFill>
                  <a:srgbClr val="000000"/>
                </a:solidFill>
                <a:latin typeface="Calibri"/>
              </a:rPr>
              <a:t>AABB</a:t>
            </a:r>
            <a:r>
              <a:rPr lang="af-ZA" sz="4400" b="0" strike="noStrike" spc="-1">
                <a:solidFill>
                  <a:srgbClr val="000000"/>
                </a:solidFill>
                <a:latin typeface="Calibri"/>
              </a:rPr>
              <a:t>)</a:t>
            </a:r>
          </a:p>
        </p:txBody>
      </p:sp>
      <p:sp>
        <p:nvSpPr>
          <p:cNvPr id="343" name="TextShape 3"/>
          <p:cNvSpPr txBox="1"/>
          <p:nvPr/>
        </p:nvSpPr>
        <p:spPr>
          <a:xfrm>
            <a:off x="457200" y="908640"/>
            <a:ext cx="8229240" cy="2474640"/>
          </a:xfrm>
          <a:prstGeom prst="rect">
            <a:avLst/>
          </a:prstGeom>
          <a:noFill/>
          <a:ln>
            <a:noFill/>
          </a:ln>
        </p:spPr>
        <p:txBody>
          <a:bodyPr>
            <a:noAutofit/>
          </a:bodyPr>
          <a:lstStyle/>
          <a:p>
            <a:pPr marL="343080" indent="-342720">
              <a:lnSpc>
                <a:spcPct val="100000"/>
              </a:lnSpc>
              <a:spcBef>
                <a:spcPts val="641"/>
              </a:spcBef>
              <a:buClr>
                <a:srgbClr val="000000"/>
              </a:buClr>
              <a:buFont typeface="Arial"/>
              <a:buChar char="•"/>
            </a:pPr>
            <a:r>
              <a:rPr lang="af-ZA" sz="2800" b="0" strike="noStrike" spc="-1">
                <a:solidFill>
                  <a:srgbClr val="000000"/>
                </a:solidFill>
                <a:latin typeface="Calibri"/>
              </a:rPr>
              <a:t>Box edges aligned to </a:t>
            </a:r>
            <a:r>
              <a:rPr lang="af-ZA" sz="2800" b="1" strike="noStrike" spc="-1">
                <a:solidFill>
                  <a:srgbClr val="000000"/>
                </a:solidFill>
                <a:latin typeface="Calibri"/>
              </a:rPr>
              <a:t>world axes</a:t>
            </a:r>
            <a:endParaRPr lang="af-ZA" sz="2800" b="0" strike="noStrike" spc="-1">
              <a:solidFill>
                <a:srgbClr val="000000"/>
              </a:solidFill>
              <a:latin typeface="Calibri"/>
            </a:endParaRPr>
          </a:p>
          <a:p>
            <a:pPr marL="343080" indent="-342720">
              <a:lnSpc>
                <a:spcPct val="100000"/>
              </a:lnSpc>
              <a:spcBef>
                <a:spcPts val="641"/>
              </a:spcBef>
              <a:buClr>
                <a:srgbClr val="000000"/>
              </a:buClr>
              <a:buFont typeface="Arial"/>
              <a:buChar char="•"/>
            </a:pPr>
            <a:r>
              <a:rPr lang="af-ZA" sz="2800" b="1" strike="noStrike" spc="-1">
                <a:solidFill>
                  <a:srgbClr val="000000"/>
                </a:solidFill>
                <a:latin typeface="Calibri"/>
              </a:rPr>
              <a:t>Recalculate bounds</a:t>
            </a:r>
            <a:r>
              <a:rPr lang="af-ZA" sz="2800" b="0" strike="noStrike" spc="-1">
                <a:solidFill>
                  <a:srgbClr val="000000"/>
                </a:solidFill>
                <a:latin typeface="Calibri"/>
              </a:rPr>
              <a:t> when object changes orientation</a:t>
            </a:r>
          </a:p>
          <a:p>
            <a:pPr marL="343080" indent="-342720">
              <a:lnSpc>
                <a:spcPct val="100000"/>
              </a:lnSpc>
              <a:spcBef>
                <a:spcPts val="641"/>
              </a:spcBef>
              <a:buClr>
                <a:srgbClr val="000000"/>
              </a:buClr>
              <a:buFont typeface="Arial"/>
              <a:buChar char="•"/>
            </a:pPr>
            <a:r>
              <a:rPr lang="af-ZA" sz="2800" b="0" strike="noStrike" spc="-1">
                <a:solidFill>
                  <a:srgbClr val="000000"/>
                </a:solidFill>
                <a:latin typeface="Calibri"/>
              </a:rPr>
              <a:t>Collision checks are simplier</a:t>
            </a:r>
          </a:p>
          <a:p>
            <a:pPr marL="343080" indent="-342720">
              <a:lnSpc>
                <a:spcPct val="100000"/>
              </a:lnSpc>
              <a:spcBef>
                <a:spcPts val="641"/>
              </a:spcBef>
              <a:buClr>
                <a:srgbClr val="000000"/>
              </a:buClr>
              <a:buFont typeface="Arial"/>
              <a:buChar char="•"/>
            </a:pPr>
            <a:r>
              <a:rPr lang="af-ZA" sz="2800" b="0" strike="noStrike" spc="-1">
                <a:solidFill>
                  <a:srgbClr val="000000"/>
                </a:solidFill>
                <a:latin typeface="Calibri"/>
              </a:rPr>
              <a:t>The other type is “</a:t>
            </a:r>
            <a:r>
              <a:rPr lang="af-ZA" sz="2800" b="1" strike="noStrike" spc="-1">
                <a:solidFill>
                  <a:srgbClr val="000000"/>
                </a:solidFill>
                <a:latin typeface="Calibri"/>
              </a:rPr>
              <a:t>Oriented Bounding Box</a:t>
            </a:r>
            <a:r>
              <a:rPr lang="af-ZA" sz="2800" b="0" strike="noStrike" spc="-1">
                <a:solidFill>
                  <a:srgbClr val="000000"/>
                </a:solidFill>
                <a:latin typeface="Calibri"/>
              </a:rPr>
              <a:t>”, which rotates with object rotation.</a:t>
            </a:r>
          </a:p>
        </p:txBody>
      </p:sp>
      <p:pic>
        <p:nvPicPr>
          <p:cNvPr id="344" name="Picture 3" descr="boxes2"/>
          <p:cNvPicPr/>
          <p:nvPr/>
        </p:nvPicPr>
        <p:blipFill>
          <a:blip r:embed="rId2"/>
          <a:stretch/>
        </p:blipFill>
        <p:spPr>
          <a:xfrm>
            <a:off x="640080" y="4297680"/>
            <a:ext cx="7848360" cy="2087640"/>
          </a:xfrm>
          <a:prstGeom prst="rect">
            <a:avLst/>
          </a:prstGeom>
          <a:ln>
            <a:noFill/>
          </a:ln>
        </p:spPr>
      </p:pic>
    </p:spTree>
    <p:extLst>
      <p:ext uri="{BB962C8B-B14F-4D97-AF65-F5344CB8AC3E}">
        <p14:creationId xmlns:p14="http://schemas.microsoft.com/office/powerpoint/2010/main" val="3399085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457200" y="274680"/>
            <a:ext cx="8229240" cy="561600"/>
          </a:xfrm>
          <a:prstGeom prst="rect">
            <a:avLst/>
          </a:prstGeom>
          <a:noFill/>
          <a:ln>
            <a:noFill/>
          </a:ln>
        </p:spPr>
        <p:txBody>
          <a:bodyPr anchor="ctr">
            <a:normAutofit fontScale="82500" lnSpcReduction="20000"/>
          </a:bodyPr>
          <a:lstStyle/>
          <a:p>
            <a:pPr algn="ctr">
              <a:lnSpc>
                <a:spcPct val="100000"/>
              </a:lnSpc>
            </a:pPr>
            <a:r>
              <a:rPr lang="af-ZA" sz="4400" b="0" strike="noStrike" spc="-1">
                <a:solidFill>
                  <a:srgbClr val="000000"/>
                </a:solidFill>
                <a:latin typeface="Calibri"/>
              </a:rPr>
              <a:t>Bounding Capsule </a:t>
            </a:r>
          </a:p>
        </p:txBody>
      </p:sp>
      <p:sp>
        <p:nvSpPr>
          <p:cNvPr id="346" name="TextShape 2"/>
          <p:cNvSpPr txBox="1"/>
          <p:nvPr/>
        </p:nvSpPr>
        <p:spPr>
          <a:xfrm>
            <a:off x="457200" y="980640"/>
            <a:ext cx="8229240" cy="3666960"/>
          </a:xfrm>
          <a:prstGeom prst="rect">
            <a:avLst/>
          </a:prstGeom>
          <a:noFill/>
          <a:ln>
            <a:noFill/>
          </a:ln>
        </p:spPr>
        <p:txBody>
          <a:bodyPr>
            <a:normAutofit fontScale="68500" lnSpcReduction="20000"/>
          </a:bodyPr>
          <a:lstStyle/>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In 2D, a </a:t>
            </a:r>
            <a:r>
              <a:rPr lang="af-ZA" sz="3200" b="1" strike="noStrike" spc="-1">
                <a:solidFill>
                  <a:srgbClr val="000000"/>
                </a:solidFill>
                <a:latin typeface="Calibri"/>
              </a:rPr>
              <a:t>capsule </a:t>
            </a:r>
            <a:r>
              <a:rPr lang="af-ZA" sz="3200" b="0" strike="noStrike" spc="-1">
                <a:solidFill>
                  <a:srgbClr val="000000"/>
                </a:solidFill>
                <a:latin typeface="Calibri"/>
              </a:rPr>
              <a:t>can be thought of as an AABB with two </a:t>
            </a:r>
            <a:r>
              <a:rPr lang="af-ZA" sz="3200" b="1" strike="noStrike" spc="-1">
                <a:solidFill>
                  <a:srgbClr val="000000"/>
                </a:solidFill>
                <a:latin typeface="Calibri"/>
              </a:rPr>
              <a:t>semicircles</a:t>
            </a:r>
            <a:r>
              <a:rPr lang="af-ZA" sz="3200" b="0" strike="noStrike" spc="-1">
                <a:solidFill>
                  <a:srgbClr val="000000"/>
                </a:solidFill>
                <a:latin typeface="Calibri"/>
              </a:rPr>
              <a:t> (half circles) attached to the </a:t>
            </a:r>
            <a:br/>
            <a:r>
              <a:rPr lang="af-ZA" sz="3200" b="0" strike="noStrike" spc="-1">
                <a:solidFill>
                  <a:srgbClr val="000000"/>
                </a:solidFill>
                <a:latin typeface="Calibri"/>
              </a:rPr>
              <a:t>top and bottom.</a:t>
            </a:r>
          </a:p>
          <a:p>
            <a:pPr>
              <a:lnSpc>
                <a:spcPct val="100000"/>
              </a:lnSpc>
              <a:spcBef>
                <a:spcPts val="641"/>
              </a:spcBef>
            </a:pPr>
            <a:endParaRPr lang="af-ZA" sz="3200" b="0" strike="noStrike" spc="-1">
              <a:solidFill>
                <a:srgbClr val="000000"/>
              </a:solidFill>
              <a:latin typeface="Calibri"/>
            </a:endParaRPr>
          </a:p>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If we expand the capsule to 3D, it becomes a </a:t>
            </a:r>
            <a:r>
              <a:rPr lang="af-ZA" sz="3200" b="1" strike="noStrike" spc="-1">
                <a:solidFill>
                  <a:srgbClr val="000000"/>
                </a:solidFill>
                <a:latin typeface="Calibri"/>
              </a:rPr>
              <a:t>cylinder</a:t>
            </a:r>
            <a:r>
              <a:rPr lang="af-ZA" sz="3200" b="0" strike="noStrike" spc="-1">
                <a:solidFill>
                  <a:srgbClr val="000000"/>
                </a:solidFill>
                <a:latin typeface="Calibri"/>
              </a:rPr>
              <a:t> with two hemispheres attached to the top and bottom. </a:t>
            </a:r>
          </a:p>
          <a:p>
            <a:pPr>
              <a:lnSpc>
                <a:spcPct val="100000"/>
              </a:lnSpc>
              <a:spcBef>
                <a:spcPts val="641"/>
              </a:spcBef>
            </a:pPr>
            <a:endParaRPr lang="af-ZA" sz="3200" b="0" strike="noStrike" spc="-1">
              <a:solidFill>
                <a:srgbClr val="000000"/>
              </a:solidFill>
              <a:latin typeface="Calibri"/>
            </a:endParaRPr>
          </a:p>
          <a:p>
            <a:pPr marL="343080" indent="-342720">
              <a:lnSpc>
                <a:spcPct val="100000"/>
              </a:lnSpc>
              <a:spcBef>
                <a:spcPts val="641"/>
              </a:spcBef>
              <a:buClr>
                <a:srgbClr val="000000"/>
              </a:buClr>
              <a:buFont typeface="Arial"/>
              <a:buChar char="•"/>
            </a:pPr>
            <a:r>
              <a:rPr lang="af-ZA" sz="3200" b="0" strike="noStrike" spc="-1">
                <a:solidFill>
                  <a:srgbClr val="000000"/>
                </a:solidFill>
                <a:latin typeface="Calibri"/>
              </a:rPr>
              <a:t>Capsules are also a popular form of collision representation for </a:t>
            </a:r>
            <a:r>
              <a:rPr lang="af-ZA" sz="3200" b="1" strike="noStrike" spc="-1">
                <a:solidFill>
                  <a:srgbClr val="000000"/>
                </a:solidFill>
                <a:latin typeface="Calibri"/>
              </a:rPr>
              <a:t>humanoid characters</a:t>
            </a:r>
            <a:endParaRPr lang="af-ZA" sz="3200" b="0" strike="noStrike" spc="-1">
              <a:solidFill>
                <a:srgbClr val="000000"/>
              </a:solidFill>
              <a:latin typeface="Calibri"/>
            </a:endParaRPr>
          </a:p>
          <a:p>
            <a:pPr marL="343080" indent="-342720">
              <a:lnSpc>
                <a:spcPct val="100000"/>
              </a:lnSpc>
              <a:spcBef>
                <a:spcPts val="641"/>
              </a:spcBef>
              <a:buClr>
                <a:srgbClr val="000000"/>
              </a:buClr>
              <a:buFont typeface="Arial"/>
              <a:buChar char="•"/>
            </a:pPr>
            <a:r>
              <a:rPr lang="af-ZA" sz="3200" b="1" strike="noStrike" spc="-1">
                <a:solidFill>
                  <a:srgbClr val="000000"/>
                </a:solidFill>
                <a:latin typeface="Calibri"/>
              </a:rPr>
              <a:t> الشخصيات القريبة من شكل الانسان</a:t>
            </a:r>
            <a:r>
              <a:rPr lang="af-ZA" sz="3200" b="0" strike="noStrike" spc="-1">
                <a:solidFill>
                  <a:srgbClr val="000000"/>
                </a:solidFill>
                <a:latin typeface="Calibri"/>
              </a:rPr>
              <a:t> </a:t>
            </a:r>
            <a:br/>
            <a:r>
              <a:rPr lang="af-ZA" sz="3200" b="0" strike="noStrike" spc="-1">
                <a:solidFill>
                  <a:srgbClr val="000000"/>
                </a:solidFill>
                <a:latin typeface="Calibri"/>
              </a:rPr>
              <a:t> </a:t>
            </a:r>
          </a:p>
        </p:txBody>
      </p:sp>
      <p:pic>
        <p:nvPicPr>
          <p:cNvPr id="347" name="Picture 2"/>
          <p:cNvPicPr/>
          <p:nvPr/>
        </p:nvPicPr>
        <p:blipFill>
          <a:blip r:embed="rId2"/>
          <a:stretch/>
        </p:blipFill>
        <p:spPr>
          <a:xfrm>
            <a:off x="3886200" y="4754880"/>
            <a:ext cx="1299960" cy="1921680"/>
          </a:xfrm>
          <a:prstGeom prst="rect">
            <a:avLst/>
          </a:prstGeom>
          <a:ln w="9360">
            <a:noFill/>
          </a:ln>
        </p:spPr>
      </p:pic>
    </p:spTree>
    <p:extLst>
      <p:ext uri="{BB962C8B-B14F-4D97-AF65-F5344CB8AC3E}">
        <p14:creationId xmlns:p14="http://schemas.microsoft.com/office/powerpoint/2010/main" val="4250790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457200" y="274680"/>
            <a:ext cx="8229240" cy="561600"/>
          </a:xfrm>
          <a:prstGeom prst="rect">
            <a:avLst/>
          </a:prstGeom>
          <a:noFill/>
          <a:ln>
            <a:noFill/>
          </a:ln>
        </p:spPr>
        <p:txBody>
          <a:bodyPr lIns="0" tIns="0" rIns="0" bIns="0" anchor="ctr">
            <a:noAutofit/>
          </a:bodyPr>
          <a:lstStyle/>
          <a:p>
            <a:r>
              <a:rPr lang="af-ZA" sz="1800" b="0" strike="noStrike" spc="-1">
                <a:solidFill>
                  <a:srgbClr val="000000"/>
                </a:solidFill>
                <a:latin typeface="Calibri"/>
              </a:rPr>
              <a:t>Unity 2D tutorials</a:t>
            </a:r>
          </a:p>
        </p:txBody>
      </p:sp>
      <p:sp>
        <p:nvSpPr>
          <p:cNvPr id="349" name="TextShape 2"/>
          <p:cNvSpPr txBox="1"/>
          <p:nvPr/>
        </p:nvSpPr>
        <p:spPr>
          <a:xfrm>
            <a:off x="457200" y="980640"/>
            <a:ext cx="8229240" cy="5145120"/>
          </a:xfrm>
          <a:prstGeom prst="rect">
            <a:avLst/>
          </a:prstGeom>
          <a:noFill/>
          <a:ln>
            <a:noFill/>
          </a:ln>
        </p:spPr>
        <p:txBody>
          <a:bodyPr lIns="0" tIns="0" rIns="0" bIns="0">
            <a:normAutofit/>
          </a:bodyPr>
          <a:lstStyle/>
          <a:p>
            <a:r>
              <a:rPr lang="af-ZA" sz="2200" b="1" strike="noStrike" spc="-1">
                <a:solidFill>
                  <a:srgbClr val="000000"/>
                </a:solidFill>
                <a:latin typeface="Calibri"/>
              </a:rPr>
              <a:t>Unity 2D</a:t>
            </a:r>
            <a:endParaRPr lang="af-ZA" sz="2200" b="0" strike="noStrike" spc="-1">
              <a:solidFill>
                <a:srgbClr val="000000"/>
              </a:solidFill>
              <a:latin typeface="Calibri"/>
            </a:endParaRPr>
          </a:p>
          <a:p>
            <a:r>
              <a:rPr lang="af-ZA" sz="1500" b="0" strike="noStrike" spc="-1">
                <a:solidFill>
                  <a:srgbClr val="000000"/>
                </a:solidFill>
                <a:latin typeface="Calibri"/>
                <a:hlinkClick r:id="rId2"/>
              </a:rPr>
              <a:t>https://www.youtube.com/playlist?list=PLGmYIROty-5YhzMWqgAIXlPIRU2_tcz0l</a:t>
            </a:r>
            <a:r>
              <a:rPr lang="af-ZA" sz="1500" b="0" strike="noStrike" spc="-1">
                <a:solidFill>
                  <a:srgbClr val="000000"/>
                </a:solidFill>
                <a:latin typeface="Calibri"/>
              </a:rPr>
              <a:t> </a:t>
            </a:r>
          </a:p>
          <a:p>
            <a:endParaRPr lang="af-ZA" sz="1500" b="0" strike="noStrike" spc="-1">
              <a:solidFill>
                <a:srgbClr val="000000"/>
              </a:solidFill>
              <a:latin typeface="Calibri"/>
            </a:endParaRPr>
          </a:p>
          <a:p>
            <a:r>
              <a:rPr lang="af-ZA" sz="2400" b="1" strike="noStrike" spc="-1">
                <a:solidFill>
                  <a:srgbClr val="000000"/>
                </a:solidFill>
                <a:latin typeface="Calibri"/>
              </a:rPr>
              <a:t>Unity 3D</a:t>
            </a:r>
            <a:endParaRPr lang="af-ZA" sz="2400" b="0" strike="noStrike" spc="-1">
              <a:solidFill>
                <a:srgbClr val="000000"/>
              </a:solidFill>
              <a:latin typeface="Calibri"/>
            </a:endParaRPr>
          </a:p>
          <a:p>
            <a:r>
              <a:rPr lang="af-ZA" sz="1500" b="0" strike="noStrike" spc="-1">
                <a:solidFill>
                  <a:srgbClr val="000000"/>
                </a:solidFill>
                <a:latin typeface="Calibri"/>
                <a:hlinkClick r:id="rId3"/>
              </a:rPr>
              <a:t>https://www.youtube.com/playlist?list=PLGmYIROty-5bpzKQNK3mRMi4pmh_LinV4</a:t>
            </a:r>
            <a:r>
              <a:rPr lang="af-ZA" sz="1500" b="0" strike="noStrike" spc="-1">
                <a:solidFill>
                  <a:srgbClr val="000000"/>
                </a:solidFill>
                <a:latin typeface="Calibri"/>
              </a:rPr>
              <a:t> </a:t>
            </a:r>
          </a:p>
          <a:p>
            <a:r>
              <a:rPr lang="af-ZA" sz="1500" b="0" strike="noStrike" spc="-1">
                <a:solidFill>
                  <a:srgbClr val="000000"/>
                </a:solidFill>
                <a:latin typeface="Calibri"/>
              </a:rPr>
              <a:t>and</a:t>
            </a:r>
          </a:p>
          <a:p>
            <a:r>
              <a:rPr lang="af-ZA" sz="1500" b="0" strike="noStrike" spc="-1">
                <a:solidFill>
                  <a:srgbClr val="000000"/>
                </a:solidFill>
                <a:latin typeface="Calibri"/>
                <a:hlinkClick r:id="rId4"/>
              </a:rPr>
              <a:t>https://www.youtube.com/playlist?list=PLhPa7T8XPi0I7XkxrTEYyyU_YR1sePyTE</a:t>
            </a:r>
            <a:r>
              <a:rPr lang="af-ZA" sz="1500" b="0" strike="noStrike" spc="-1">
                <a:solidFill>
                  <a:srgbClr val="000000"/>
                </a:solidFill>
                <a:latin typeface="Calibri"/>
              </a:rPr>
              <a:t>  </a:t>
            </a:r>
          </a:p>
          <a:p>
            <a:endParaRPr lang="af-ZA" sz="1500" b="0" strike="noStrike" spc="-1">
              <a:solidFill>
                <a:srgbClr val="000000"/>
              </a:solidFill>
              <a:latin typeface="Calibri"/>
            </a:endParaRPr>
          </a:p>
        </p:txBody>
      </p:sp>
    </p:spTree>
    <p:extLst>
      <p:ext uri="{BB962C8B-B14F-4D97-AF65-F5344CB8AC3E}">
        <p14:creationId xmlns:p14="http://schemas.microsoft.com/office/powerpoint/2010/main" val="3687067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a:t>Animation basics</a:t>
            </a:r>
            <a:endParaRPr lang="en-AU" dirty="0"/>
          </a:p>
        </p:txBody>
      </p:sp>
      <p:sp>
        <p:nvSpPr>
          <p:cNvPr id="5" name="Text Placeholder 4"/>
          <p:cNvSpPr>
            <a:spLocks noGrp="1"/>
          </p:cNvSpPr>
          <p:nvPr>
            <p:ph type="body" idx="1"/>
          </p:nvPr>
        </p:nvSpPr>
        <p:spPr/>
        <p:txBody>
          <a:bodyPr/>
          <a:lstStyle/>
          <a:p>
            <a:endParaRPr lang="en-AU"/>
          </a:p>
        </p:txBody>
      </p:sp>
    </p:spTree>
    <p:extLst>
      <p:ext uri="{BB962C8B-B14F-4D97-AF65-F5344CB8AC3E}">
        <p14:creationId xmlns:p14="http://schemas.microsoft.com/office/powerpoint/2010/main" val="3558357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a:t>Animation Vocabulary</a:t>
            </a:r>
            <a:endParaRPr lang="en-AU" dirty="0"/>
          </a:p>
        </p:txBody>
      </p:sp>
      <p:sp>
        <p:nvSpPr>
          <p:cNvPr id="5" name="Content Placeholder 4"/>
          <p:cNvSpPr>
            <a:spLocks noGrp="1"/>
          </p:cNvSpPr>
          <p:nvPr>
            <p:ph idx="1"/>
          </p:nvPr>
        </p:nvSpPr>
        <p:spPr>
          <a:xfrm>
            <a:off x="628650" y="1825625"/>
            <a:ext cx="7886700" cy="2398645"/>
          </a:xfrm>
        </p:spPr>
        <p:txBody>
          <a:bodyPr/>
          <a:lstStyle/>
          <a:p>
            <a:pPr marL="0" indent="0" fontAlgn="base">
              <a:buNone/>
            </a:pPr>
            <a:r>
              <a:rPr lang="en-AU" u="sng" dirty="0"/>
              <a:t>1) Timeline</a:t>
            </a:r>
            <a:endParaRPr lang="en-AU" b="1" u="sng" dirty="0"/>
          </a:p>
          <a:p>
            <a:r>
              <a:rPr lang="en-AU" dirty="0"/>
              <a:t>The timeline is the part of the animation software that represents the </a:t>
            </a:r>
            <a:r>
              <a:rPr lang="en-AU" b="1" dirty="0"/>
              <a:t>animation's progress over time</a:t>
            </a:r>
            <a:r>
              <a:rPr lang="en-AU" dirty="0"/>
              <a:t>.</a:t>
            </a:r>
          </a:p>
        </p:txBody>
      </p:sp>
      <p:pic>
        <p:nvPicPr>
          <p:cNvPr id="13316" name="Picture 4" descr="https://lh3.googleusercontent.com/fgfoEWHX7CPRz3RZ4NNhDh866k2JBGztGVLndX9mi5aix5_vAyoqoSGn8jiZ_IGkQMoRZObDlG3cdYOmDye8cGJGHiI7MhQYU_K8OYnJPsEV4V2pTudaNmIDQ6Ety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55" y="4018208"/>
            <a:ext cx="8367090" cy="226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166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6"/>
            <a:ext cx="7886700" cy="626547"/>
          </a:xfrm>
        </p:spPr>
        <p:txBody>
          <a:bodyPr>
            <a:normAutofit fontScale="90000"/>
          </a:bodyPr>
          <a:lstStyle/>
          <a:p>
            <a:r>
              <a:rPr lang="en-AU" b="1" dirty="0"/>
              <a:t>Animation Vocabulary- continue</a:t>
            </a:r>
            <a:endParaRPr lang="en-AU" dirty="0"/>
          </a:p>
        </p:txBody>
      </p:sp>
      <p:sp>
        <p:nvSpPr>
          <p:cNvPr id="5" name="Content Placeholder 4"/>
          <p:cNvSpPr>
            <a:spLocks noGrp="1"/>
          </p:cNvSpPr>
          <p:nvPr>
            <p:ph idx="1"/>
          </p:nvPr>
        </p:nvSpPr>
        <p:spPr>
          <a:xfrm>
            <a:off x="628650" y="1133341"/>
            <a:ext cx="7886700" cy="5422005"/>
          </a:xfrm>
        </p:spPr>
        <p:txBody>
          <a:bodyPr>
            <a:normAutofit fontScale="85000" lnSpcReduction="20000"/>
          </a:bodyPr>
          <a:lstStyle/>
          <a:p>
            <a:pPr marL="0" indent="0" fontAlgn="base">
              <a:buNone/>
            </a:pPr>
            <a:r>
              <a:rPr lang="en-AU" u="sng" dirty="0"/>
              <a:t>2) Frame Rate</a:t>
            </a:r>
            <a:endParaRPr lang="en-AU" b="1" u="sng" dirty="0"/>
          </a:p>
          <a:p>
            <a:r>
              <a:rPr lang="en-AU" dirty="0"/>
              <a:t>The frame rate of an animation is the number of individual images (or frames) that are being displayed over the span of one second. It is a setting you can adjust in the animation software.</a:t>
            </a:r>
          </a:p>
          <a:p>
            <a:r>
              <a:rPr lang="en-AU" dirty="0"/>
              <a:t>Animation is usually done in </a:t>
            </a:r>
            <a:r>
              <a:rPr lang="en-AU" b="1" dirty="0"/>
              <a:t>24 frames per second</a:t>
            </a:r>
            <a:r>
              <a:rPr lang="en-AU" dirty="0"/>
              <a:t> (FPS).</a:t>
            </a:r>
          </a:p>
          <a:p>
            <a:pPr marL="0" indent="0" fontAlgn="base">
              <a:buNone/>
            </a:pPr>
            <a:r>
              <a:rPr lang="en-AU" u="sng" dirty="0"/>
              <a:t>2) Working on One's &amp; Two's</a:t>
            </a:r>
            <a:endParaRPr lang="en-AU" b="1" u="sng" dirty="0"/>
          </a:p>
          <a:p>
            <a:r>
              <a:rPr lang="en-AU" dirty="0"/>
              <a:t>Working on One's or Two's is a term used in hand drawn animation.</a:t>
            </a:r>
          </a:p>
          <a:p>
            <a:r>
              <a:rPr lang="en-AU" b="1" dirty="0"/>
              <a:t>Working on one's</a:t>
            </a:r>
            <a:r>
              <a:rPr lang="en-AU" dirty="0"/>
              <a:t> would mean doing a new drawing over every single frame of the animation.</a:t>
            </a:r>
          </a:p>
          <a:p>
            <a:r>
              <a:rPr lang="en-AU" b="1" dirty="0"/>
              <a:t>Working on twos</a:t>
            </a:r>
            <a:r>
              <a:rPr lang="en-AU" dirty="0"/>
              <a:t> means holding each drawing for two frames, so one second of animation at 24 frames per second would only be 12 drawings, not 24.</a:t>
            </a:r>
          </a:p>
          <a:p>
            <a:r>
              <a:rPr lang="en-AU" dirty="0"/>
              <a:t>In 2D animation working on two's looks fine in most instances, and there are even cases where drawings can be held longer. In 3D, though, working on one's is the standard.</a:t>
            </a:r>
          </a:p>
        </p:txBody>
      </p:sp>
    </p:spTree>
    <p:extLst>
      <p:ext uri="{BB962C8B-B14F-4D97-AF65-F5344CB8AC3E}">
        <p14:creationId xmlns:p14="http://schemas.microsoft.com/office/powerpoint/2010/main" val="2533814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57200" y="274680"/>
            <a:ext cx="8228520" cy="48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69500" lnSpcReduction="20000"/>
          </a:bodyPr>
          <a:lstStyle/>
          <a:p>
            <a:pPr algn="ctr">
              <a:lnSpc>
                <a:spcPct val="100000"/>
              </a:lnSpc>
            </a:pPr>
            <a:r>
              <a:rPr lang="en-US" sz="4400" b="1" strike="noStrike" spc="-1">
                <a:solidFill>
                  <a:srgbClr val="000000"/>
                </a:solidFill>
                <a:latin typeface="Calibri"/>
                <a:ea typeface="DejaVu Sans"/>
              </a:rPr>
              <a:t>Vector subtraction</a:t>
            </a:r>
            <a:endParaRPr lang="en-US" sz="4400" b="0" strike="noStrike" spc="-1">
              <a:latin typeface="Arial"/>
            </a:endParaRPr>
          </a:p>
        </p:txBody>
      </p:sp>
      <p:sp>
        <p:nvSpPr>
          <p:cNvPr id="212" name="CustomShape 2"/>
          <p:cNvSpPr/>
          <p:nvPr/>
        </p:nvSpPr>
        <p:spPr>
          <a:xfrm>
            <a:off x="457200" y="908640"/>
            <a:ext cx="8228520" cy="323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90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 subtracting one component at a time.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Vector subtraction is useful for getting a vector that points from one position to another.</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 For example, let's say the player is standing at (1,2) with a laser rifle, and an enemy robot is at (4,3). To get the vector that the laser must travel to hit the robot, you can subtract the player's position from the robot's position. This gives us:</a:t>
            </a:r>
            <a:endParaRPr lang="en-US" sz="3200" b="0" strike="noStrike" spc="-1">
              <a:latin typeface="Arial"/>
            </a:endParaRPr>
          </a:p>
          <a:p>
            <a:pPr>
              <a:lnSpc>
                <a:spcPct val="100000"/>
              </a:lnSpc>
              <a:spcBef>
                <a:spcPts val="641"/>
              </a:spcBef>
            </a:pPr>
            <a:r>
              <a:rPr lang="en-US" sz="3200" b="0" strike="noStrike" spc="-1">
                <a:solidFill>
                  <a:srgbClr val="000000"/>
                </a:solidFill>
                <a:latin typeface="Calibri"/>
                <a:ea typeface="DejaVu Sans"/>
              </a:rPr>
              <a:t>            (4,3)-(1,2) = (4-1, 3-2) = (3,1).</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213" name="Picture 2" descr="Laser"/>
          <p:cNvPicPr/>
          <p:nvPr/>
        </p:nvPicPr>
        <p:blipFill>
          <a:blip r:embed="rId2"/>
          <a:stretch/>
        </p:blipFill>
        <p:spPr>
          <a:xfrm>
            <a:off x="1905480" y="4389120"/>
            <a:ext cx="4951800" cy="2279160"/>
          </a:xfrm>
          <a:prstGeom prst="rect">
            <a:avLst/>
          </a:prstGeom>
          <a:ln>
            <a:noFill/>
          </a:ln>
        </p:spPr>
      </p:pic>
    </p:spTree>
    <p:extLst>
      <p:ext uri="{BB962C8B-B14F-4D97-AF65-F5344CB8AC3E}">
        <p14:creationId xmlns:p14="http://schemas.microsoft.com/office/powerpoint/2010/main" val="17968773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6"/>
            <a:ext cx="7886700" cy="626547"/>
          </a:xfrm>
        </p:spPr>
        <p:txBody>
          <a:bodyPr>
            <a:normAutofit fontScale="90000"/>
          </a:bodyPr>
          <a:lstStyle/>
          <a:p>
            <a:r>
              <a:rPr lang="en-AU" b="1" dirty="0"/>
              <a:t>Animation Vocabulary- continue</a:t>
            </a:r>
            <a:endParaRPr lang="en-AU" dirty="0"/>
          </a:p>
        </p:txBody>
      </p:sp>
      <p:sp>
        <p:nvSpPr>
          <p:cNvPr id="5" name="Content Placeholder 4"/>
          <p:cNvSpPr>
            <a:spLocks noGrp="1"/>
          </p:cNvSpPr>
          <p:nvPr>
            <p:ph idx="1"/>
          </p:nvPr>
        </p:nvSpPr>
        <p:spPr>
          <a:xfrm>
            <a:off x="628650" y="1133341"/>
            <a:ext cx="7886700" cy="5422005"/>
          </a:xfrm>
        </p:spPr>
        <p:txBody>
          <a:bodyPr>
            <a:normAutofit fontScale="85000" lnSpcReduction="20000"/>
          </a:bodyPr>
          <a:lstStyle/>
          <a:p>
            <a:pPr fontAlgn="base"/>
            <a:r>
              <a:rPr lang="en-AU" u="sng" dirty="0"/>
              <a:t>4) Shots &amp; Scenes</a:t>
            </a:r>
            <a:endParaRPr lang="en-AU" b="1" u="sng" dirty="0"/>
          </a:p>
          <a:p>
            <a:r>
              <a:rPr lang="en-AU" dirty="0"/>
              <a:t>Normally in live action filmmaking, the term '</a:t>
            </a:r>
            <a:r>
              <a:rPr lang="en-AU" b="1" dirty="0"/>
              <a:t>shot</a:t>
            </a:r>
            <a:r>
              <a:rPr lang="en-AU" dirty="0"/>
              <a:t>' refers to the images between camera edits, while a </a:t>
            </a:r>
            <a:r>
              <a:rPr lang="en-AU" b="1" dirty="0"/>
              <a:t>scene</a:t>
            </a:r>
            <a:r>
              <a:rPr lang="en-AU" dirty="0"/>
              <a:t> is all the shots and dialogue that take place at a particular location for a continuous block of time.</a:t>
            </a:r>
          </a:p>
          <a:p>
            <a:r>
              <a:rPr lang="en-AU" dirty="0"/>
              <a:t>In animation, however, we often use the term 'scene' and 'shot' interchangeably. When we talk about a scene/shot, we often refer to </a:t>
            </a:r>
            <a:r>
              <a:rPr lang="en-AU" b="1" dirty="0"/>
              <a:t>one specific continuous piece of animation</a:t>
            </a:r>
            <a:r>
              <a:rPr lang="en-AU" dirty="0"/>
              <a:t> in between camera cuts.</a:t>
            </a:r>
          </a:p>
          <a:p>
            <a:pPr fontAlgn="base"/>
            <a:r>
              <a:rPr lang="en-AU" u="sng" dirty="0"/>
              <a:t>5) </a:t>
            </a:r>
            <a:r>
              <a:rPr lang="en-AU" u="sng" dirty="0" err="1"/>
              <a:t>Keyframes</a:t>
            </a:r>
            <a:r>
              <a:rPr lang="en-AU" u="sng" dirty="0"/>
              <a:t> | Breakdowns | </a:t>
            </a:r>
            <a:r>
              <a:rPr lang="en-AU" u="sng" dirty="0" err="1"/>
              <a:t>Inbetweens</a:t>
            </a:r>
            <a:endParaRPr lang="en-AU" b="1" u="sng" dirty="0"/>
          </a:p>
          <a:p>
            <a:r>
              <a:rPr lang="en-AU" dirty="0"/>
              <a:t>Key frames, breakdowns and in-betweens are important terms, but they mean slightly different things depending on the type of animation.</a:t>
            </a:r>
          </a:p>
          <a:p>
            <a:r>
              <a:rPr lang="en-AU" dirty="0"/>
              <a:t>In hand drawn animation, </a:t>
            </a:r>
            <a:r>
              <a:rPr lang="en-AU" b="1" dirty="0" err="1"/>
              <a:t>keyframes</a:t>
            </a:r>
            <a:r>
              <a:rPr lang="en-AU" dirty="0"/>
              <a:t> (or just keys) are the major important poses that define the scene. </a:t>
            </a:r>
            <a:r>
              <a:rPr lang="en-AU" b="1" dirty="0"/>
              <a:t>Breakdowns</a:t>
            </a:r>
            <a:r>
              <a:rPr lang="en-AU" dirty="0"/>
              <a:t> come between keys and define what the motion from key to key will be. </a:t>
            </a:r>
            <a:r>
              <a:rPr lang="en-AU" b="1" dirty="0"/>
              <a:t>In-betweens</a:t>
            </a:r>
            <a:r>
              <a:rPr lang="en-AU" dirty="0"/>
              <a:t> are all the frames that come in between to smooth out the motion.</a:t>
            </a:r>
            <a:endParaRPr lang="en-AU" dirty="0">
              <a:effectLst/>
            </a:endParaRPr>
          </a:p>
        </p:txBody>
      </p:sp>
    </p:spTree>
    <p:extLst>
      <p:ext uri="{BB962C8B-B14F-4D97-AF65-F5344CB8AC3E}">
        <p14:creationId xmlns:p14="http://schemas.microsoft.com/office/powerpoint/2010/main" val="501536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lh6.googleusercontent.com/w4_Il_36dgyG-Bst1stSWdvL4uGkuImWPhK1q4JNv8EXbZs6c2Scr3Awc7n1SN2uTxaaZCo1N73sX2gjKnvjOaCgbuJXnLK8OldQmK7KyL3uEtHPuiIgBVkVymIx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115" y="167930"/>
            <a:ext cx="4554016" cy="20219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67425" y="787175"/>
            <a:ext cx="1571222"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Keyframes</a:t>
            </a: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sz="1000" b="1"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Breakdowns</a:t>
            </a: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lang="en-US" sz="1600" b="1" dirty="0">
              <a:solidFill>
                <a:srgbClr val="000000"/>
              </a:solidFill>
              <a:latin typeface="Times New Roman" panose="02020603050405020304" pitchFamily="18" charset="0"/>
              <a:cs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endParaRPr kumimoji="0" lang="en-US" sz="1000" b="1"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In-betweens</a:t>
            </a:r>
            <a:endParaRPr kumimoji="0" lang="en-US" sz="19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pic>
        <p:nvPicPr>
          <p:cNvPr id="16388" name="Picture 4" descr="https://lh5.googleusercontent.com/OozVLG67BL0ySiZ6hoZfVJKvQIgOu8baSeFEfv_G1g0BLaXOHaJn08234hml-mtz3Ck0pYPUnq2FfQLLjYtirRocrMSli6sbbAghercDfeXEu9ManxFzqqE8MV7G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481" y="2346601"/>
            <a:ext cx="48196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https://lh5.googleusercontent.com/Jrwlp-IT6kdItxMJu_MywFvMC90kgNy8YoMbhNAGd_8XMrtu_W3wuvbdQN8G41unh1YZbzhYIZv7tghgB8a-gseijbG4mwsYspZ6NOsd2LIjRkjIO4k6XE5xjLp9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631" y="4646414"/>
            <a:ext cx="47625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313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Animation Vocabulary- continue</a:t>
            </a:r>
            <a:endParaRPr lang="en-AU" dirty="0"/>
          </a:p>
        </p:txBody>
      </p:sp>
      <p:sp>
        <p:nvSpPr>
          <p:cNvPr id="3" name="Content Placeholder 2"/>
          <p:cNvSpPr>
            <a:spLocks noGrp="1"/>
          </p:cNvSpPr>
          <p:nvPr>
            <p:ph idx="1"/>
          </p:nvPr>
        </p:nvSpPr>
        <p:spPr>
          <a:xfrm>
            <a:off x="628650" y="1335893"/>
            <a:ext cx="7886700" cy="2900921"/>
          </a:xfrm>
        </p:spPr>
        <p:txBody>
          <a:bodyPr>
            <a:normAutofit fontScale="85000" lnSpcReduction="20000"/>
          </a:bodyPr>
          <a:lstStyle/>
          <a:p>
            <a:pPr marL="0" indent="0" fontAlgn="base">
              <a:buNone/>
            </a:pPr>
            <a:r>
              <a:rPr lang="en-AU" b="1" u="sng" dirty="0"/>
              <a:t>6)Timing | Spacing | Easing</a:t>
            </a:r>
          </a:p>
          <a:p>
            <a:r>
              <a:rPr lang="en-AU" dirty="0"/>
              <a:t>Timing, spacing and easing are closely related terms.</a:t>
            </a:r>
          </a:p>
          <a:p>
            <a:r>
              <a:rPr lang="en-AU" b="1" dirty="0"/>
              <a:t>Timing</a:t>
            </a:r>
            <a:r>
              <a:rPr lang="en-AU" dirty="0"/>
              <a:t> means the total number of frames that will be used for a movement. </a:t>
            </a:r>
            <a:r>
              <a:rPr lang="en-AU" b="1" dirty="0"/>
              <a:t>Spacing</a:t>
            </a:r>
            <a:r>
              <a:rPr lang="en-AU" dirty="0"/>
              <a:t> is the amount of change that comes between each frame. Decreasing the spacing, makes an object slower, while increasing the spacing makes it look faster.</a:t>
            </a:r>
          </a:p>
          <a:p>
            <a:r>
              <a:rPr lang="en-AU" dirty="0"/>
              <a:t>In digital animation, </a:t>
            </a:r>
            <a:r>
              <a:rPr lang="en-AU" b="1" dirty="0"/>
              <a:t>easing</a:t>
            </a:r>
            <a:r>
              <a:rPr lang="en-AU" dirty="0"/>
              <a:t> is how spacing is controlled, usually through a motion graph on the timeline.</a:t>
            </a:r>
          </a:p>
          <a:p>
            <a:endParaRPr lang="en-AU" dirty="0"/>
          </a:p>
        </p:txBody>
      </p:sp>
      <p:pic>
        <p:nvPicPr>
          <p:cNvPr id="17410" name="Picture 2" descr="https://lh6.googleusercontent.com/WqQhmv8w4yDqA9klZ0SmpNom81zo_16wRxEIZdyswSd5E7QNa5LQnAM11pLF2t5FZq7R5SV1uWGfTVZqxUXvhqBN_SnLPXcHWUcKf-X2NK3Hs16eMI-DyqBnKBwp3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4236814"/>
            <a:ext cx="7562313"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783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87440" y="2552760"/>
            <a:ext cx="8229240" cy="1149120"/>
          </a:xfrm>
        </p:spPr>
        <p:txBody>
          <a:bodyPr>
            <a:normAutofit fontScale="90000"/>
          </a:bodyPr>
          <a:lstStyle/>
          <a:p>
            <a:pPr lvl="0"/>
            <a:br>
              <a:rPr lang="en-US" dirty="0"/>
            </a:br>
            <a:r>
              <a:rPr lang="en-US" dirty="0"/>
              <a:t> </a:t>
            </a:r>
            <a:r>
              <a:rPr lang="en-US" b="1" dirty="0"/>
              <a:t>Common Animation Types</a:t>
            </a:r>
          </a:p>
        </p:txBody>
      </p:sp>
    </p:spTree>
    <p:extLst>
      <p:ext uri="{BB962C8B-B14F-4D97-AF65-F5344CB8AC3E}">
        <p14:creationId xmlns:p14="http://schemas.microsoft.com/office/powerpoint/2010/main" val="9921597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Grp="1"/>
          </p:cNvSpPr>
          <p:nvPr>
            <p:ph type="body" idx="4294967295"/>
          </p:nvPr>
        </p:nvSpPr>
        <p:spPr>
          <a:xfrm>
            <a:off x="822240" y="990719"/>
            <a:ext cx="7711560" cy="3962160"/>
          </a:xfrm>
        </p:spPr>
        <p:txBody>
          <a:bodyPr>
            <a:normAutofit/>
          </a:bodyPr>
          <a:lstStyle/>
          <a:p>
            <a:pPr lvl="0">
              <a:lnSpc>
                <a:spcPct val="80000"/>
              </a:lnSpc>
            </a:pPr>
            <a:r>
              <a:rPr lang="en-US" sz="2400">
                <a:latin typeface="Gill Sans MT" pitchFamily="34"/>
              </a:rPr>
              <a:t>In this type of animation, a series of drawings is photographed</a:t>
            </a:r>
          </a:p>
          <a:p>
            <a:pPr lvl="0">
              <a:lnSpc>
                <a:spcPct val="80000"/>
              </a:lnSpc>
            </a:pPr>
            <a:r>
              <a:rPr lang="en-US" sz="2400">
                <a:latin typeface="Gill Sans MT" pitchFamily="34"/>
              </a:rPr>
              <a:t>Each drawing makes up one frame of the film</a:t>
            </a:r>
          </a:p>
          <a:p>
            <a:pPr lvl="0">
              <a:lnSpc>
                <a:spcPct val="80000"/>
              </a:lnSpc>
            </a:pPr>
            <a:r>
              <a:rPr lang="en-US" sz="2400">
                <a:latin typeface="Gill Sans MT" pitchFamily="34"/>
              </a:rPr>
              <a:t>The position of the character or object changes very slightly from frame to frame</a:t>
            </a:r>
          </a:p>
          <a:p>
            <a:pPr lvl="0">
              <a:lnSpc>
                <a:spcPct val="80000"/>
              </a:lnSpc>
            </a:pPr>
            <a:r>
              <a:rPr lang="en-US" sz="2400">
                <a:latin typeface="Gill Sans MT" pitchFamily="34"/>
              </a:rPr>
              <a:t>This technique is known as </a:t>
            </a:r>
            <a:r>
              <a:rPr lang="en-US" sz="2400" b="1">
                <a:latin typeface="Gill Sans MT" pitchFamily="34"/>
              </a:rPr>
              <a:t>cell animation </a:t>
            </a:r>
            <a:r>
              <a:rPr lang="en-US" sz="2400">
                <a:latin typeface="Gill Sans MT" pitchFamily="34"/>
              </a:rPr>
              <a:t> because the first animations were drawn on </a:t>
            </a:r>
            <a:r>
              <a:rPr lang="en-US" sz="2400" b="1">
                <a:latin typeface="Gill Sans MT" pitchFamily="34"/>
              </a:rPr>
              <a:t>thin plastic sheets called celluloid</a:t>
            </a:r>
          </a:p>
          <a:p>
            <a:pPr lvl="0">
              <a:lnSpc>
                <a:spcPct val="80000"/>
              </a:lnSpc>
            </a:pPr>
            <a:endParaRPr lang="en-US" sz="2400">
              <a:latin typeface="Gill Sans MT" pitchFamily="34"/>
            </a:endParaRPr>
          </a:p>
          <a:p>
            <a:pPr lvl="0">
              <a:lnSpc>
                <a:spcPct val="80000"/>
              </a:lnSpc>
              <a:buNone/>
            </a:pPr>
            <a:endParaRPr lang="en-US">
              <a:latin typeface="Gill Sans MT" pitchFamily="34"/>
            </a:endParaRPr>
          </a:p>
          <a:p>
            <a:pPr lvl="0">
              <a:lnSpc>
                <a:spcPct val="80000"/>
              </a:lnSpc>
              <a:buNone/>
            </a:pPr>
            <a:endParaRPr lang="en-US">
              <a:latin typeface="Gill Sans MT" pitchFamily="34"/>
            </a:endParaRPr>
          </a:p>
        </p:txBody>
      </p:sp>
      <p:sp>
        <p:nvSpPr>
          <p:cNvPr id="3" name="Rectangle 2"/>
          <p:cNvSpPr txBox="1">
            <a:spLocks noGrp="1"/>
          </p:cNvSpPr>
          <p:nvPr>
            <p:ph type="title" idx="4294967295"/>
          </p:nvPr>
        </p:nvSpPr>
        <p:spPr/>
        <p:txBody>
          <a:bodyPr/>
          <a:lstStyle/>
          <a:p>
            <a:pPr lvl="0"/>
            <a:r>
              <a:rPr lang="en-US" b="1">
                <a:latin typeface="Gill Sans MT" pitchFamily="34"/>
              </a:rPr>
              <a:t>1- Hand-drawn Animation</a:t>
            </a:r>
          </a:p>
        </p:txBody>
      </p:sp>
      <p:pic>
        <p:nvPicPr>
          <p:cNvPr id="4" name="Picture 5" descr="http://nationalpostarts.files.wordpress.com/2011/05/pooh.jpg?w=620"/>
          <p:cNvPicPr>
            <a:picLocks noChangeAspect="1"/>
          </p:cNvPicPr>
          <p:nvPr/>
        </p:nvPicPr>
        <p:blipFill>
          <a:blip r:embed="rId3">
            <a:lum bright="-50000"/>
            <a:alphaModFix/>
          </a:blip>
          <a:srcRect/>
          <a:stretch>
            <a:fillRect/>
          </a:stretch>
        </p:blipFill>
        <p:spPr>
          <a:xfrm>
            <a:off x="2926079" y="3692160"/>
            <a:ext cx="4221360" cy="3165479"/>
          </a:xfrm>
          <a:prstGeom prst="rect">
            <a:avLst/>
          </a:prstGeom>
          <a:noFill/>
          <a:ln>
            <a:noFill/>
          </a:ln>
        </p:spPr>
      </p:pic>
    </p:spTree>
    <p:extLst>
      <p:ext uri="{BB962C8B-B14F-4D97-AF65-F5344CB8AC3E}">
        <p14:creationId xmlns:p14="http://schemas.microsoft.com/office/powerpoint/2010/main" val="4044136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lstStyle/>
          <a:p>
            <a:pPr lvl="0"/>
            <a:r>
              <a:rPr lang="en-US" b="1">
                <a:latin typeface="Gill Sans MT" pitchFamily="34"/>
              </a:rPr>
              <a:t>2-Stop-Motion Animation</a:t>
            </a:r>
          </a:p>
        </p:txBody>
      </p:sp>
      <p:sp>
        <p:nvSpPr>
          <p:cNvPr id="3" name="Rectangle 3"/>
          <p:cNvSpPr txBox="1">
            <a:spLocks noGrp="1"/>
          </p:cNvSpPr>
          <p:nvPr>
            <p:ph type="body" idx="4294967295"/>
          </p:nvPr>
        </p:nvSpPr>
        <p:spPr>
          <a:xfrm>
            <a:off x="3505319" y="1100159"/>
            <a:ext cx="5333760" cy="3566880"/>
          </a:xfrm>
        </p:spPr>
        <p:txBody>
          <a:bodyPr>
            <a:normAutofit/>
          </a:bodyPr>
          <a:lstStyle/>
          <a:p>
            <a:pPr lvl="0">
              <a:spcBef>
                <a:spcPts val="561"/>
              </a:spcBef>
              <a:buClr>
                <a:srgbClr val="000000"/>
              </a:buClr>
              <a:buSzPct val="100000"/>
              <a:buFont typeface="Arial" pitchFamily="34"/>
              <a:buChar char="•"/>
            </a:pPr>
            <a:r>
              <a:rPr lang="en-US" sz="2800">
                <a:latin typeface="Gill Sans MT" pitchFamily="34"/>
              </a:rPr>
              <a:t>In Stop-Motion Animation, models are photographed on a set one frame at a time.</a:t>
            </a:r>
          </a:p>
          <a:p>
            <a:pPr lvl="0">
              <a:spcBef>
                <a:spcPts val="561"/>
              </a:spcBef>
              <a:buClr>
                <a:srgbClr val="000000"/>
              </a:buClr>
              <a:buSzPct val="100000"/>
              <a:buFont typeface="Arial" pitchFamily="34"/>
              <a:buChar char="•"/>
            </a:pPr>
            <a:r>
              <a:rPr lang="en-US" sz="2800">
                <a:latin typeface="Gill Sans MT" pitchFamily="34"/>
              </a:rPr>
              <a:t>The frames are played in sequence to create movement</a:t>
            </a:r>
          </a:p>
          <a:p>
            <a:pPr lvl="0">
              <a:spcBef>
                <a:spcPts val="561"/>
              </a:spcBef>
              <a:buClr>
                <a:srgbClr val="000000"/>
              </a:buClr>
              <a:buSzPct val="100000"/>
              <a:buFont typeface="Arial" pitchFamily="34"/>
              <a:buChar char="•"/>
            </a:pPr>
            <a:r>
              <a:rPr lang="en-US" sz="2800">
                <a:latin typeface="Gill Sans MT" pitchFamily="34"/>
              </a:rPr>
              <a:t>Early stop-motion models were made of modeling </a:t>
            </a:r>
            <a:r>
              <a:rPr lang="en-US" sz="2800" b="1">
                <a:latin typeface="Gill Sans MT" pitchFamily="34"/>
              </a:rPr>
              <a:t>clay</a:t>
            </a:r>
          </a:p>
        </p:txBody>
      </p:sp>
      <p:pic>
        <p:nvPicPr>
          <p:cNvPr id="4" name="Picture 5" descr="http://images.wikia.com/puppet/images/d/d4/Stopmotion02.jpg"/>
          <p:cNvPicPr>
            <a:picLocks noChangeAspect="1"/>
          </p:cNvPicPr>
          <p:nvPr/>
        </p:nvPicPr>
        <p:blipFill>
          <a:blip r:embed="rId3">
            <a:lum bright="-50000"/>
            <a:alphaModFix/>
          </a:blip>
          <a:srcRect/>
          <a:stretch>
            <a:fillRect/>
          </a:stretch>
        </p:blipFill>
        <p:spPr>
          <a:xfrm>
            <a:off x="685799" y="1143000"/>
            <a:ext cx="2504880" cy="3524040"/>
          </a:xfrm>
          <a:prstGeom prst="rect">
            <a:avLst/>
          </a:prstGeom>
          <a:noFill/>
          <a:ln>
            <a:noFill/>
          </a:ln>
        </p:spPr>
      </p:pic>
    </p:spTree>
    <p:extLst>
      <p:ext uri="{BB962C8B-B14F-4D97-AF65-F5344CB8AC3E}">
        <p14:creationId xmlns:p14="http://schemas.microsoft.com/office/powerpoint/2010/main" val="3742122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Stop motion</a:t>
            </a:r>
          </a:p>
        </p:txBody>
      </p:sp>
      <p:sp>
        <p:nvSpPr>
          <p:cNvPr id="3" name="Content Placeholder 2"/>
          <p:cNvSpPr txBox="1">
            <a:spLocks noGrp="1"/>
          </p:cNvSpPr>
          <p:nvPr>
            <p:ph type="body" idx="4294967295"/>
          </p:nvPr>
        </p:nvSpPr>
        <p:spPr/>
        <p:txBody>
          <a:bodyPr/>
          <a:lstStyle/>
          <a:p>
            <a:pPr lvl="0">
              <a:buClr>
                <a:srgbClr val="000000"/>
              </a:buClr>
              <a:buSzPct val="100000"/>
              <a:buFont typeface="Arial" pitchFamily="34"/>
              <a:buChar char="•"/>
            </a:pPr>
            <a:r>
              <a:rPr lang="en-US" sz="2800"/>
              <a:t>Stop-motion animation is used to describe animation created by physically manipulating real-world objects and photographing them one frame of film at a time to create the illusion of movement.</a:t>
            </a:r>
          </a:p>
          <a:p>
            <a:pPr lvl="0">
              <a:buClr>
                <a:srgbClr val="000000"/>
              </a:buClr>
              <a:buSzPct val="100000"/>
              <a:buFont typeface="Arial" pitchFamily="34"/>
              <a:buChar char="•"/>
            </a:pPr>
            <a:r>
              <a:rPr lang="en-US" sz="2800"/>
              <a:t>There are many different types of stop-motion animation, usually named after the medium used to create the animation. Computer software is widely available to create this type of animation.</a:t>
            </a:r>
          </a:p>
        </p:txBody>
      </p:sp>
    </p:spTree>
    <p:extLst>
      <p:ext uri="{BB962C8B-B14F-4D97-AF65-F5344CB8AC3E}">
        <p14:creationId xmlns:p14="http://schemas.microsoft.com/office/powerpoint/2010/main" val="35032289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2-1. Puppetoon</a:t>
            </a:r>
            <a:br>
              <a:rPr lang="en-US" b="1"/>
            </a:br>
            <a:r>
              <a:rPr lang="en-US" b="1"/>
              <a:t>عرائس  متحركة</a:t>
            </a:r>
          </a:p>
        </p:txBody>
      </p:sp>
      <p:sp>
        <p:nvSpPr>
          <p:cNvPr id="3" name="Content Placeholder 2"/>
          <p:cNvSpPr txBox="1">
            <a:spLocks noGrp="1"/>
          </p:cNvSpPr>
          <p:nvPr>
            <p:ph type="body" idx="4294967295"/>
          </p:nvPr>
        </p:nvSpPr>
        <p:spPr>
          <a:xfrm>
            <a:off x="457200" y="1104840"/>
            <a:ext cx="8229240" cy="2344320"/>
          </a:xfrm>
        </p:spPr>
        <p:txBody>
          <a:bodyPr>
            <a:normAutofit lnSpcReduction="10000"/>
          </a:bodyPr>
          <a:lstStyle/>
          <a:p>
            <a:pPr lvl="0">
              <a:buClr>
                <a:srgbClr val="000000"/>
              </a:buClr>
              <a:buSzPct val="100000"/>
              <a:buFont typeface="Arial" pitchFamily="34"/>
              <a:buChar char="•"/>
            </a:pPr>
            <a:r>
              <a:rPr lang="en-US"/>
              <a:t>In puppetoon animation the puppets are rigid and static pieces;</a:t>
            </a:r>
          </a:p>
          <a:p>
            <a:pPr lvl="0">
              <a:buClr>
                <a:srgbClr val="000000"/>
              </a:buClr>
              <a:buSzPct val="100000"/>
              <a:buFont typeface="Arial" pitchFamily="34"/>
              <a:buChar char="•"/>
            </a:pPr>
            <a:r>
              <a:rPr lang="en-US"/>
              <a:t>each is typically used in </a:t>
            </a:r>
            <a:r>
              <a:rPr lang="en-US" b="1"/>
              <a:t>a single frame </a:t>
            </a:r>
            <a:r>
              <a:rPr lang="en-US"/>
              <a:t>and then switched with a separate, near-duplicate puppet for the next frame.</a:t>
            </a:r>
          </a:p>
        </p:txBody>
      </p:sp>
      <p:pic>
        <p:nvPicPr>
          <p:cNvPr id="4" name="Content Placeholder 3" descr="PUPPETOON.gif"/>
          <p:cNvPicPr>
            <a:picLocks noChangeAspect="1"/>
          </p:cNvPicPr>
          <p:nvPr/>
        </p:nvPicPr>
        <p:blipFill>
          <a:blip r:embed="rId3">
            <a:lum bright="-50000"/>
            <a:alphaModFix/>
          </a:blip>
          <a:srcRect/>
          <a:stretch>
            <a:fillRect/>
          </a:stretch>
        </p:blipFill>
        <p:spPr>
          <a:xfrm>
            <a:off x="2560319" y="3566160"/>
            <a:ext cx="3411000" cy="2666520"/>
          </a:xfrm>
          <a:prstGeom prst="rect">
            <a:avLst/>
          </a:prstGeom>
          <a:noFill/>
          <a:ln>
            <a:noFill/>
          </a:ln>
        </p:spPr>
      </p:pic>
    </p:spTree>
    <p:extLst>
      <p:ext uri="{BB962C8B-B14F-4D97-AF65-F5344CB8AC3E}">
        <p14:creationId xmlns:p14="http://schemas.microsoft.com/office/powerpoint/2010/main" val="30529319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2-2 Clay animation</a:t>
            </a:r>
            <a:r>
              <a:rPr lang="en-US"/>
              <a:t> or </a:t>
            </a:r>
            <a:r>
              <a:rPr lang="en-US" b="1"/>
              <a:t>claymation</a:t>
            </a:r>
          </a:p>
        </p:txBody>
      </p:sp>
      <p:sp>
        <p:nvSpPr>
          <p:cNvPr id="3" name="Content Placeholder 2"/>
          <p:cNvSpPr txBox="1">
            <a:spLocks noGrp="1"/>
          </p:cNvSpPr>
          <p:nvPr>
            <p:ph type="body" idx="4294967295"/>
          </p:nvPr>
        </p:nvSpPr>
        <p:spPr>
          <a:xfrm>
            <a:off x="457200" y="1828800"/>
            <a:ext cx="8229240" cy="2103120"/>
          </a:xfrm>
        </p:spPr>
        <p:txBody>
          <a:bodyPr/>
          <a:lstStyle/>
          <a:p>
            <a:pPr lvl="0">
              <a:buClr>
                <a:srgbClr val="000000"/>
              </a:buClr>
              <a:buSzPct val="100000"/>
              <a:buFont typeface="Arial" pitchFamily="34"/>
              <a:buChar char="•"/>
            </a:pPr>
            <a:r>
              <a:rPr lang="en-US"/>
              <a:t>A subtype of </a:t>
            </a:r>
            <a:r>
              <a:rPr lang="en-US" b="1" u="sng"/>
              <a:t>stop motion </a:t>
            </a:r>
            <a:r>
              <a:rPr lang="en-US"/>
              <a:t>animation.</a:t>
            </a:r>
          </a:p>
          <a:p>
            <a:pPr lvl="0">
              <a:buClr>
                <a:srgbClr val="000000"/>
              </a:buClr>
              <a:buSzPct val="100000"/>
              <a:buFont typeface="Arial" pitchFamily="34"/>
              <a:buChar char="•"/>
            </a:pPr>
            <a:r>
              <a:rPr lang="en-US"/>
              <a:t>Each animated piece, either character or background, is "</a:t>
            </a:r>
            <a:r>
              <a:rPr lang="en-US" b="1"/>
              <a:t>deformable</a:t>
            </a:r>
            <a:r>
              <a:rPr lang="en-US"/>
              <a:t>"—</a:t>
            </a:r>
          </a:p>
          <a:p>
            <a:pPr lvl="0">
              <a:buClr>
                <a:srgbClr val="000000"/>
              </a:buClr>
              <a:buSzPct val="100000"/>
              <a:buFont typeface="Arial" pitchFamily="34"/>
              <a:buChar char="•"/>
            </a:pPr>
            <a:r>
              <a:rPr lang="en-US"/>
              <a:t>قابلة لتغيير الشكل بالضغط عليها</a:t>
            </a:r>
          </a:p>
        </p:txBody>
      </p:sp>
      <p:pic>
        <p:nvPicPr>
          <p:cNvPr id="4" name="Picture 3" descr="mqdefault.jpg"/>
          <p:cNvPicPr>
            <a:picLocks noChangeAspect="1"/>
          </p:cNvPicPr>
          <p:nvPr/>
        </p:nvPicPr>
        <p:blipFill>
          <a:blip r:embed="rId3">
            <a:lum bright="-50000"/>
            <a:alphaModFix/>
          </a:blip>
          <a:srcRect/>
          <a:stretch>
            <a:fillRect/>
          </a:stretch>
        </p:blipFill>
        <p:spPr>
          <a:xfrm>
            <a:off x="417600" y="4114800"/>
            <a:ext cx="3928680" cy="2209320"/>
          </a:xfrm>
          <a:prstGeom prst="rect">
            <a:avLst/>
          </a:prstGeom>
          <a:noFill/>
          <a:ln>
            <a:noFill/>
          </a:ln>
        </p:spPr>
      </p:pic>
      <p:pic>
        <p:nvPicPr>
          <p:cNvPr id="5" name="Picture 4" descr="evt101119124700197.jpg"/>
          <p:cNvPicPr>
            <a:picLocks noChangeAspect="1"/>
          </p:cNvPicPr>
          <p:nvPr/>
        </p:nvPicPr>
        <p:blipFill>
          <a:blip r:embed="rId4">
            <a:lum bright="-50000"/>
            <a:alphaModFix/>
          </a:blip>
          <a:srcRect/>
          <a:stretch>
            <a:fillRect/>
          </a:stretch>
        </p:blipFill>
        <p:spPr>
          <a:xfrm>
            <a:off x="4640400" y="4017960"/>
            <a:ext cx="4176359" cy="2514240"/>
          </a:xfrm>
          <a:prstGeom prst="rect">
            <a:avLst/>
          </a:prstGeom>
          <a:noFill/>
          <a:ln>
            <a:noFill/>
          </a:ln>
        </p:spPr>
      </p:pic>
    </p:spTree>
    <p:extLst>
      <p:ext uri="{BB962C8B-B14F-4D97-AF65-F5344CB8AC3E}">
        <p14:creationId xmlns:p14="http://schemas.microsoft.com/office/powerpoint/2010/main" val="3967464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lstStyle/>
          <a:p>
            <a:pPr lvl="0"/>
            <a:r>
              <a:rPr lang="en-US" b="1">
                <a:latin typeface="Gill Sans MT" pitchFamily="34"/>
              </a:rPr>
              <a:t>3-Computer Animation</a:t>
            </a:r>
          </a:p>
        </p:txBody>
      </p:sp>
      <p:sp>
        <p:nvSpPr>
          <p:cNvPr id="3" name="Rectangle 3"/>
          <p:cNvSpPr txBox="1">
            <a:spLocks noGrp="1"/>
          </p:cNvSpPr>
          <p:nvPr>
            <p:ph type="body" idx="4294967295"/>
          </p:nvPr>
        </p:nvSpPr>
        <p:spPr>
          <a:xfrm>
            <a:off x="822240" y="1100159"/>
            <a:ext cx="4206600" cy="4080960"/>
          </a:xfrm>
        </p:spPr>
        <p:txBody>
          <a:bodyPr>
            <a:normAutofit lnSpcReduction="10000"/>
          </a:bodyPr>
          <a:lstStyle/>
          <a:p>
            <a:pPr lvl="0">
              <a:spcBef>
                <a:spcPts val="479"/>
              </a:spcBef>
              <a:buClr>
                <a:srgbClr val="000000"/>
              </a:buClr>
              <a:buSzPct val="100000"/>
              <a:buFont typeface="Arial" pitchFamily="34"/>
              <a:buChar char="•"/>
            </a:pPr>
            <a:r>
              <a:rPr lang="en-US" sz="2400">
                <a:latin typeface="Gill Sans MT" pitchFamily="34"/>
              </a:rPr>
              <a:t>Computer Animation software can be used to create an animation scene, cartoon, a video game, or even a full-length movie</a:t>
            </a:r>
          </a:p>
          <a:p>
            <a:pPr lvl="0">
              <a:spcBef>
                <a:spcPts val="479"/>
              </a:spcBef>
              <a:buClr>
                <a:srgbClr val="000000"/>
              </a:buClr>
              <a:buSzPct val="100000"/>
              <a:buFont typeface="Arial" pitchFamily="34"/>
              <a:buChar char="•"/>
            </a:pPr>
            <a:r>
              <a:rPr lang="en-US" sz="2400">
                <a:latin typeface="Gill Sans MT" pitchFamily="34"/>
              </a:rPr>
              <a:t>Computer Animation reduces the time needed to produce an animated film</a:t>
            </a:r>
          </a:p>
          <a:p>
            <a:pPr lvl="0">
              <a:spcBef>
                <a:spcPts val="479"/>
              </a:spcBef>
              <a:buClr>
                <a:srgbClr val="000000"/>
              </a:buClr>
              <a:buSzPct val="100000"/>
              <a:buFont typeface="Arial" pitchFamily="34"/>
              <a:buChar char="•"/>
            </a:pPr>
            <a:r>
              <a:rPr lang="en-US" sz="2400">
                <a:latin typeface="Gill Sans MT" pitchFamily="34"/>
              </a:rPr>
              <a:t>Software can be two-dimensional (2D) or three-dimensional (3D)</a:t>
            </a:r>
          </a:p>
          <a:p>
            <a:pPr lvl="0">
              <a:spcBef>
                <a:spcPts val="479"/>
              </a:spcBef>
              <a:buNone/>
            </a:pPr>
            <a:endParaRPr lang="en-US" sz="2400">
              <a:latin typeface="Gill Sans MT" pitchFamily="34"/>
            </a:endParaRPr>
          </a:p>
        </p:txBody>
      </p:sp>
      <p:pic>
        <p:nvPicPr>
          <p:cNvPr id="4" name="Picture 5" descr="http://sandycrum.com/images/ts.jpg"/>
          <p:cNvPicPr>
            <a:picLocks noChangeAspect="1"/>
          </p:cNvPicPr>
          <p:nvPr/>
        </p:nvPicPr>
        <p:blipFill>
          <a:blip r:embed="rId3">
            <a:lum bright="-50000"/>
            <a:alphaModFix/>
          </a:blip>
          <a:srcRect/>
          <a:stretch>
            <a:fillRect/>
          </a:stretch>
        </p:blipFill>
        <p:spPr>
          <a:xfrm>
            <a:off x="5029200" y="1523880"/>
            <a:ext cx="3771720" cy="2819160"/>
          </a:xfrm>
          <a:prstGeom prst="rect">
            <a:avLst/>
          </a:prstGeom>
          <a:noFill/>
          <a:ln>
            <a:noFill/>
          </a:ln>
        </p:spPr>
      </p:pic>
    </p:spTree>
    <p:extLst>
      <p:ext uri="{BB962C8B-B14F-4D97-AF65-F5344CB8AC3E}">
        <p14:creationId xmlns:p14="http://schemas.microsoft.com/office/powerpoint/2010/main" val="605046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57200" y="274680"/>
            <a:ext cx="8228520" cy="5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1" strike="noStrike" spc="-1">
                <a:solidFill>
                  <a:srgbClr val="000000"/>
                </a:solidFill>
                <a:latin typeface="Calibri"/>
                <a:ea typeface="DejaVu Sans"/>
              </a:rPr>
              <a:t>Scalar-vector multiplication</a:t>
            </a:r>
            <a:endParaRPr lang="en-US" sz="4400" b="0" strike="noStrike" spc="-1">
              <a:latin typeface="Arial"/>
            </a:endParaRPr>
          </a:p>
        </p:txBody>
      </p:sp>
      <p:sp>
        <p:nvSpPr>
          <p:cNvPr id="215" name="CustomShape 2"/>
          <p:cNvSpPr/>
          <p:nvPr/>
        </p:nvSpPr>
        <p:spPr>
          <a:xfrm>
            <a:off x="457200" y="980640"/>
            <a:ext cx="8228520" cy="514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When we talk about vectors, we refer to individual numbers as scalars. For example, </a:t>
            </a:r>
            <a:r>
              <a:rPr lang="en-US" sz="3200" b="1" strike="noStrike" spc="-1">
                <a:solidFill>
                  <a:srgbClr val="000000"/>
                </a:solidFill>
                <a:latin typeface="Calibri"/>
                <a:ea typeface="DejaVu Sans"/>
              </a:rPr>
              <a:t>(3,4) is a vector</a:t>
            </a:r>
            <a:r>
              <a:rPr lang="en-US" sz="3200" b="0" strike="noStrike" spc="-1">
                <a:solidFill>
                  <a:srgbClr val="000000"/>
                </a:solidFill>
                <a:latin typeface="Calibri"/>
                <a:ea typeface="DejaVu Sans"/>
              </a:rPr>
              <a:t>, </a:t>
            </a:r>
            <a:r>
              <a:rPr lang="en-US" sz="3200" b="1" strike="noStrike" spc="-1">
                <a:solidFill>
                  <a:srgbClr val="000000"/>
                </a:solidFill>
                <a:latin typeface="Calibri"/>
                <a:ea typeface="DejaVu Sans"/>
              </a:rPr>
              <a:t>5 is a scalar</a:t>
            </a:r>
            <a:r>
              <a:rPr lang="en-US" sz="3200" b="0" strike="noStrike" spc="-1">
                <a:solidFill>
                  <a:srgbClr val="000000"/>
                </a:solidFill>
                <a:latin typeface="Calibri"/>
                <a:ea typeface="DejaVu Sans"/>
              </a:rPr>
              <a:t>.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In games, it is often useful to multiply a vector by a scalar.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For example, we can simulate basic </a:t>
            </a:r>
            <a:r>
              <a:rPr lang="en-US" sz="3200" b="1" strike="noStrike" spc="-1">
                <a:solidFill>
                  <a:srgbClr val="000000"/>
                </a:solidFill>
                <a:latin typeface="Calibri"/>
                <a:ea typeface="DejaVu Sans"/>
              </a:rPr>
              <a:t>air resistance </a:t>
            </a:r>
            <a:r>
              <a:rPr lang="en-US" sz="3200" b="0" strike="noStrike" spc="-1">
                <a:solidFill>
                  <a:srgbClr val="000000"/>
                </a:solidFill>
                <a:latin typeface="Calibri"/>
                <a:ea typeface="DejaVu Sans"/>
              </a:rPr>
              <a:t>by multiplying the player's </a:t>
            </a:r>
            <a:r>
              <a:rPr lang="en-US" sz="3200" b="1" strike="noStrike" spc="-1">
                <a:solidFill>
                  <a:srgbClr val="000000"/>
                </a:solidFill>
                <a:latin typeface="Calibri"/>
                <a:ea typeface="DejaVu Sans"/>
              </a:rPr>
              <a:t>velocity</a:t>
            </a:r>
            <a:r>
              <a:rPr lang="en-US" sz="3200" b="0" strike="noStrike" spc="-1">
                <a:solidFill>
                  <a:srgbClr val="000000"/>
                </a:solidFill>
                <a:latin typeface="Calibri"/>
                <a:ea typeface="DejaVu Sans"/>
              </a:rPr>
              <a:t> by 0.9 every frame. </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To do this, we just multiply each component of the vector by the scalar. If the player's velocity is (10,20), the new velocity is:</a:t>
            </a:r>
            <a:endParaRPr lang="en-US" sz="3200" b="0" strike="noStrike" spc="-1">
              <a:latin typeface="Arial"/>
            </a:endParaRPr>
          </a:p>
          <a:p>
            <a:pPr marL="343080" indent="-342000">
              <a:lnSpc>
                <a:spcPct val="100000"/>
              </a:lnSpc>
              <a:spcBef>
                <a:spcPts val="641"/>
              </a:spcBef>
              <a:buClr>
                <a:srgbClr val="000000"/>
              </a:buClr>
              <a:buFont typeface="Arial"/>
              <a:buChar char="•"/>
            </a:pPr>
            <a:r>
              <a:rPr lang="en-US" sz="3200" b="0" strike="noStrike" spc="-1">
                <a:solidFill>
                  <a:srgbClr val="000000"/>
                </a:solidFill>
                <a:latin typeface="Calibri"/>
                <a:ea typeface="DejaVu Sans"/>
              </a:rPr>
              <a:t>0.9*(10,20) = (0.9*10, 0.9*20) = (9,18).</a:t>
            </a:r>
            <a:endParaRPr lang="en-US" sz="3200" b="0" strike="noStrike" spc="-1">
              <a:latin typeface="Arial"/>
            </a:endParaRPr>
          </a:p>
          <a:p>
            <a:pPr>
              <a:lnSpc>
                <a:spcPct val="100000"/>
              </a:lnSpc>
              <a:spcBef>
                <a:spcPts val="641"/>
              </a:spcBef>
            </a:pPr>
            <a:endParaRPr lang="en-US" sz="3200" b="0" strike="noStrike" spc="-1">
              <a:latin typeface="Arial"/>
            </a:endParaRPr>
          </a:p>
        </p:txBody>
      </p:sp>
    </p:spTree>
    <p:extLst>
      <p:ext uri="{BB962C8B-B14F-4D97-AF65-F5344CB8AC3E}">
        <p14:creationId xmlns:p14="http://schemas.microsoft.com/office/powerpoint/2010/main" val="37715714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normAutofit fontScale="90000"/>
          </a:bodyPr>
          <a:lstStyle/>
          <a:p>
            <a:pPr lvl="0"/>
            <a:r>
              <a:rPr lang="en-US" b="1">
                <a:latin typeface="Gill Sans MT" pitchFamily="34"/>
              </a:rPr>
              <a:t>4- Motion Capture Animation</a:t>
            </a:r>
          </a:p>
        </p:txBody>
      </p:sp>
      <p:sp>
        <p:nvSpPr>
          <p:cNvPr id="3" name="Rectangle 3"/>
          <p:cNvSpPr txBox="1">
            <a:spLocks noGrp="1"/>
          </p:cNvSpPr>
          <p:nvPr>
            <p:ph type="body" idx="4294967295"/>
          </p:nvPr>
        </p:nvSpPr>
        <p:spPr>
          <a:xfrm>
            <a:off x="182880" y="1100159"/>
            <a:ext cx="4769640" cy="3776400"/>
          </a:xfrm>
        </p:spPr>
        <p:txBody>
          <a:bodyPr>
            <a:normAutofit lnSpcReduction="10000"/>
          </a:bodyPr>
          <a:lstStyle/>
          <a:p>
            <a:pPr lvl="0">
              <a:spcBef>
                <a:spcPts val="561"/>
              </a:spcBef>
              <a:buClr>
                <a:srgbClr val="000000"/>
              </a:buClr>
              <a:buSzPct val="100000"/>
              <a:buFont typeface="Arial" pitchFamily="34"/>
              <a:buChar char="•"/>
            </a:pPr>
            <a:r>
              <a:rPr lang="en-US" sz="2800">
                <a:latin typeface="Gill Sans MT" pitchFamily="34"/>
              </a:rPr>
              <a:t>Motion Capture Animation is a 3D representation of a live performance</a:t>
            </a:r>
          </a:p>
          <a:p>
            <a:pPr lvl="0">
              <a:spcBef>
                <a:spcPts val="561"/>
              </a:spcBef>
              <a:buClr>
                <a:srgbClr val="000000"/>
              </a:buClr>
              <a:buSzPct val="100000"/>
              <a:buFont typeface="Arial" pitchFamily="34"/>
              <a:buChar char="•"/>
            </a:pPr>
            <a:r>
              <a:rPr lang="en-US" sz="2800">
                <a:latin typeface="Gill Sans MT" pitchFamily="34"/>
              </a:rPr>
              <a:t>It can be done using 3 different technologies:</a:t>
            </a:r>
          </a:p>
          <a:p>
            <a:pPr lvl="2">
              <a:spcBef>
                <a:spcPts val="641"/>
              </a:spcBef>
              <a:buClr>
                <a:srgbClr val="000000"/>
              </a:buClr>
              <a:buSzPct val="100000"/>
              <a:buAutoNum type="arabicPeriod"/>
            </a:pPr>
            <a:r>
              <a:rPr lang="en-US" sz="3200">
                <a:latin typeface="Gill Sans MT" pitchFamily="34"/>
              </a:rPr>
              <a:t>Magnetic</a:t>
            </a:r>
          </a:p>
          <a:p>
            <a:pPr lvl="2">
              <a:spcBef>
                <a:spcPts val="641"/>
              </a:spcBef>
              <a:buClr>
                <a:srgbClr val="000000"/>
              </a:buClr>
              <a:buSzPct val="100000"/>
              <a:buAutoNum type="arabicPeriod"/>
            </a:pPr>
            <a:r>
              <a:rPr lang="en-US" sz="3200">
                <a:latin typeface="Gill Sans MT" pitchFamily="34"/>
              </a:rPr>
              <a:t>Optical</a:t>
            </a:r>
          </a:p>
          <a:p>
            <a:pPr lvl="2">
              <a:spcBef>
                <a:spcPts val="641"/>
              </a:spcBef>
              <a:buClr>
                <a:srgbClr val="000000"/>
              </a:buClr>
              <a:buSzPct val="100000"/>
              <a:buAutoNum type="arabicPeriod"/>
            </a:pPr>
            <a:r>
              <a:rPr lang="en-US" sz="3200">
                <a:latin typeface="Gill Sans MT" pitchFamily="34"/>
              </a:rPr>
              <a:t>Electro-Mechanical</a:t>
            </a:r>
          </a:p>
        </p:txBody>
      </p:sp>
      <p:pic>
        <p:nvPicPr>
          <p:cNvPr id="4" name="Picture 5" descr="http://thinkdrawsell.files.wordpress.com/2008/09/mocap1.jpg"/>
          <p:cNvPicPr>
            <a:picLocks noChangeAspect="1"/>
          </p:cNvPicPr>
          <p:nvPr/>
        </p:nvPicPr>
        <p:blipFill>
          <a:blip r:embed="rId3">
            <a:lum bright="-50000"/>
            <a:alphaModFix/>
          </a:blip>
          <a:srcRect/>
          <a:stretch>
            <a:fillRect/>
          </a:stretch>
        </p:blipFill>
        <p:spPr>
          <a:xfrm>
            <a:off x="4973760" y="1295280"/>
            <a:ext cx="3809520" cy="3419279"/>
          </a:xfrm>
          <a:prstGeom prst="rect">
            <a:avLst/>
          </a:prstGeom>
          <a:noFill/>
          <a:ln>
            <a:noFill/>
          </a:ln>
        </p:spPr>
      </p:pic>
    </p:spTree>
    <p:extLst>
      <p:ext uri="{BB962C8B-B14F-4D97-AF65-F5344CB8AC3E}">
        <p14:creationId xmlns:p14="http://schemas.microsoft.com/office/powerpoint/2010/main" val="2487778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normAutofit fontScale="90000"/>
          </a:bodyPr>
          <a:lstStyle/>
          <a:p>
            <a:pPr lvl="0"/>
            <a:r>
              <a:rPr lang="en-US" b="1">
                <a:latin typeface="Gill Sans MT" pitchFamily="34"/>
              </a:rPr>
              <a:t>4-1. Magnetic Motion Capture</a:t>
            </a:r>
          </a:p>
        </p:txBody>
      </p:sp>
      <p:sp>
        <p:nvSpPr>
          <p:cNvPr id="3" name="Rectangle 3"/>
          <p:cNvSpPr txBox="1">
            <a:spLocks noGrp="1"/>
          </p:cNvSpPr>
          <p:nvPr>
            <p:ph type="body" idx="4294967295"/>
          </p:nvPr>
        </p:nvSpPr>
        <p:spPr/>
        <p:txBody>
          <a:bodyPr/>
          <a:lstStyle/>
          <a:p>
            <a:pPr lvl="0">
              <a:spcBef>
                <a:spcPts val="561"/>
              </a:spcBef>
              <a:buClr>
                <a:srgbClr val="000000"/>
              </a:buClr>
              <a:buSzPct val="100000"/>
              <a:buFont typeface="Arial" pitchFamily="34"/>
              <a:buChar char="•"/>
            </a:pPr>
            <a:r>
              <a:rPr lang="en-US" sz="2800">
                <a:latin typeface="Gill Sans MT" pitchFamily="34"/>
              </a:rPr>
              <a:t>Magnetic motion capturing uses </a:t>
            </a:r>
            <a:r>
              <a:rPr lang="en-US" sz="2800" b="1" u="sng">
                <a:latin typeface="Gill Sans MT" pitchFamily="34"/>
              </a:rPr>
              <a:t>sensors</a:t>
            </a:r>
            <a:r>
              <a:rPr lang="en-US" sz="2800">
                <a:latin typeface="Gill Sans MT" pitchFamily="34"/>
              </a:rPr>
              <a:t> placed on an actor’s body that measure magnetic fields created by a transmitter</a:t>
            </a:r>
          </a:p>
          <a:p>
            <a:pPr lvl="0">
              <a:spcBef>
                <a:spcPts val="561"/>
              </a:spcBef>
              <a:buClr>
                <a:srgbClr val="000000"/>
              </a:buClr>
              <a:buSzPct val="100000"/>
              <a:buFont typeface="Arial" pitchFamily="34"/>
              <a:buChar char="•"/>
            </a:pPr>
            <a:r>
              <a:rPr lang="en-US" sz="2800">
                <a:latin typeface="Gill Sans MT" pitchFamily="34"/>
              </a:rPr>
              <a:t>The files are then represented in 3D by a computer</a:t>
            </a:r>
          </a:p>
        </p:txBody>
      </p:sp>
      <p:pic>
        <p:nvPicPr>
          <p:cNvPr id="4" name="Picture 5" descr="http://3.bp.blogspot.com/_Llu1b_rdTek/TOVUAxeHq3I/AAAAAAAAACM/ueHC7n3b9V4/s1600/Face-Mocap.jpg"/>
          <p:cNvPicPr>
            <a:picLocks noChangeAspect="1"/>
          </p:cNvPicPr>
          <p:nvPr/>
        </p:nvPicPr>
        <p:blipFill>
          <a:blip r:embed="rId3">
            <a:lum bright="-50000"/>
            <a:alphaModFix/>
          </a:blip>
          <a:srcRect/>
          <a:stretch>
            <a:fillRect/>
          </a:stretch>
        </p:blipFill>
        <p:spPr>
          <a:xfrm>
            <a:off x="1752479" y="3643199"/>
            <a:ext cx="5790959" cy="2925360"/>
          </a:xfrm>
          <a:prstGeom prst="rect">
            <a:avLst/>
          </a:prstGeom>
          <a:noFill/>
          <a:ln>
            <a:noFill/>
          </a:ln>
        </p:spPr>
      </p:pic>
    </p:spTree>
    <p:extLst>
      <p:ext uri="{BB962C8B-B14F-4D97-AF65-F5344CB8AC3E}">
        <p14:creationId xmlns:p14="http://schemas.microsoft.com/office/powerpoint/2010/main" val="1194508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lstStyle/>
          <a:p>
            <a:pPr lvl="0"/>
            <a:r>
              <a:rPr lang="en-US" b="1">
                <a:latin typeface="Gill Sans MT" pitchFamily="34"/>
              </a:rPr>
              <a:t>4-2. Optical Motion Capture</a:t>
            </a:r>
          </a:p>
        </p:txBody>
      </p:sp>
      <p:sp>
        <p:nvSpPr>
          <p:cNvPr id="3" name="Rectangle 3"/>
          <p:cNvSpPr txBox="1">
            <a:spLocks noGrp="1"/>
          </p:cNvSpPr>
          <p:nvPr>
            <p:ph type="body" idx="4294967295"/>
          </p:nvPr>
        </p:nvSpPr>
        <p:spPr>
          <a:xfrm>
            <a:off x="554040" y="990719"/>
            <a:ext cx="7805519" cy="2603160"/>
          </a:xfrm>
        </p:spPr>
        <p:txBody>
          <a:bodyPr/>
          <a:lstStyle/>
          <a:p>
            <a:pPr lvl="0">
              <a:spcBef>
                <a:spcPts val="641"/>
              </a:spcBef>
              <a:buClr>
                <a:srgbClr val="000000"/>
              </a:buClr>
              <a:buSzPct val="100000"/>
              <a:buFont typeface="Arial" pitchFamily="34"/>
              <a:buChar char="•"/>
            </a:pPr>
            <a:r>
              <a:rPr lang="en-US" sz="3200" u="sng">
                <a:latin typeface="Gill Sans MT" pitchFamily="34"/>
              </a:rPr>
              <a:t>Optical motion </a:t>
            </a:r>
            <a:r>
              <a:rPr lang="en-US" sz="3200">
                <a:latin typeface="Gill Sans MT" pitchFamily="34"/>
              </a:rPr>
              <a:t>capturing uses video cameras to track the motion of light-emitting diodes or reflective markers placed on the </a:t>
            </a:r>
            <a:r>
              <a:rPr lang="en-US" sz="3200" b="1">
                <a:latin typeface="Gill Sans MT" pitchFamily="34"/>
              </a:rPr>
              <a:t>joints</a:t>
            </a:r>
            <a:r>
              <a:rPr lang="en-US" sz="3200">
                <a:latin typeface="Gill Sans MT" pitchFamily="34"/>
              </a:rPr>
              <a:t> مفاصل of the actor’s body</a:t>
            </a:r>
          </a:p>
        </p:txBody>
      </p:sp>
      <p:pic>
        <p:nvPicPr>
          <p:cNvPr id="4" name="Picture 5" descr="http://mason.gmu.edu/~kzuiker/0422B99B-D591-EBCA-0B8167C8B68B03A2.jpg"/>
          <p:cNvPicPr>
            <a:picLocks noChangeAspect="1"/>
          </p:cNvPicPr>
          <p:nvPr/>
        </p:nvPicPr>
        <p:blipFill>
          <a:blip r:embed="rId3">
            <a:lum bright="-50000"/>
            <a:alphaModFix/>
          </a:blip>
          <a:srcRect/>
          <a:stretch>
            <a:fillRect/>
          </a:stretch>
        </p:blipFill>
        <p:spPr>
          <a:xfrm>
            <a:off x="839159" y="3840479"/>
            <a:ext cx="7298999" cy="2468880"/>
          </a:xfrm>
          <a:prstGeom prst="rect">
            <a:avLst/>
          </a:prstGeom>
          <a:noFill/>
          <a:ln>
            <a:noFill/>
          </a:ln>
        </p:spPr>
      </p:pic>
    </p:spTree>
    <p:extLst>
      <p:ext uri="{BB962C8B-B14F-4D97-AF65-F5344CB8AC3E}">
        <p14:creationId xmlns:p14="http://schemas.microsoft.com/office/powerpoint/2010/main" val="14198276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p:txBody>
          <a:bodyPr/>
          <a:lstStyle/>
          <a:p>
            <a:pPr lvl="0"/>
            <a:r>
              <a:rPr lang="en-US" b="1">
                <a:latin typeface="Gill Sans MT" pitchFamily="34"/>
              </a:rPr>
              <a:t>4-3.Electro-mechanical Capture</a:t>
            </a:r>
          </a:p>
        </p:txBody>
      </p:sp>
      <p:sp>
        <p:nvSpPr>
          <p:cNvPr id="3" name="Rectangle 3"/>
          <p:cNvSpPr txBox="1">
            <a:spLocks noGrp="1"/>
          </p:cNvSpPr>
          <p:nvPr>
            <p:ph type="body" idx="4294967295"/>
          </p:nvPr>
        </p:nvSpPr>
        <p:spPr>
          <a:xfrm>
            <a:off x="401760" y="1011239"/>
            <a:ext cx="8534160" cy="2036519"/>
          </a:xfrm>
        </p:spPr>
        <p:txBody>
          <a:bodyPr/>
          <a:lstStyle/>
          <a:p>
            <a:pPr lvl="0">
              <a:spcBef>
                <a:spcPts val="561"/>
              </a:spcBef>
              <a:buClr>
                <a:srgbClr val="000000"/>
              </a:buClr>
              <a:buSzPct val="100000"/>
              <a:buFont typeface="Arial" pitchFamily="34"/>
              <a:buChar char="•"/>
            </a:pPr>
            <a:r>
              <a:rPr lang="en-US" sz="2800">
                <a:latin typeface="Gill Sans MT" pitchFamily="34"/>
              </a:rPr>
              <a:t>Electro-mechanical devices resemble an </a:t>
            </a:r>
            <a:r>
              <a:rPr lang="en-US" sz="2800" b="1">
                <a:latin typeface="Gill Sans MT" pitchFamily="34"/>
              </a:rPr>
              <a:t>exoskeleton</a:t>
            </a:r>
          </a:p>
          <a:p>
            <a:pPr lvl="0">
              <a:spcBef>
                <a:spcPts val="561"/>
              </a:spcBef>
              <a:buClr>
                <a:srgbClr val="000000"/>
              </a:buClr>
              <a:buSzPct val="100000"/>
              <a:buFont typeface="Arial" pitchFamily="34"/>
              <a:buChar char="•"/>
            </a:pPr>
            <a:r>
              <a:rPr lang="en-US" sz="2800">
                <a:latin typeface="Gill Sans MT" pitchFamily="34"/>
              </a:rPr>
              <a:t> بدلة تماثل الهيكل الخارجي للشخصية that is worn by the actor being recorded.  The exoskeleton’s movements are recorded without any additional sensors</a:t>
            </a:r>
          </a:p>
        </p:txBody>
      </p:sp>
      <p:pic>
        <p:nvPicPr>
          <p:cNvPr id="4" name="Picture 2" descr="ÙØªÙØ¬Ø© Ø¨Ø­Ø« Ø§ÙØµÙØ± Ø¹Ù âªanimation Electro-mechanical Captureâ¬â"/>
          <p:cNvPicPr>
            <a:picLocks noChangeAspect="1"/>
          </p:cNvPicPr>
          <p:nvPr/>
        </p:nvPicPr>
        <p:blipFill>
          <a:blip r:embed="rId3">
            <a:lum bright="-50000"/>
            <a:alphaModFix/>
          </a:blip>
          <a:srcRect/>
          <a:stretch>
            <a:fillRect/>
          </a:stretch>
        </p:blipFill>
        <p:spPr>
          <a:xfrm>
            <a:off x="2743199" y="3840479"/>
            <a:ext cx="3640320" cy="2725560"/>
          </a:xfrm>
          <a:prstGeom prst="rect">
            <a:avLst/>
          </a:prstGeom>
          <a:noFill/>
          <a:ln>
            <a:noFill/>
          </a:ln>
        </p:spPr>
      </p:pic>
    </p:spTree>
    <p:extLst>
      <p:ext uri="{BB962C8B-B14F-4D97-AF65-F5344CB8AC3E}">
        <p14:creationId xmlns:p14="http://schemas.microsoft.com/office/powerpoint/2010/main" val="368522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741F80-7A4D-48D2-BA74-81889A6929F7}" type="datetime1">
              <a:rPr lang="ar-EG"/>
              <a:pPr/>
              <a:t>02/09/1442</a:t>
            </a:fld>
            <a:endParaRPr/>
          </a:p>
        </p:txBody>
      </p:sp>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205438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r>
              <a:rPr lang="en-US" b="1"/>
              <a:t>Cutout animation</a:t>
            </a:r>
          </a:p>
        </p:txBody>
      </p:sp>
      <p:sp>
        <p:nvSpPr>
          <p:cNvPr id="3" name="Content Placeholder 2"/>
          <p:cNvSpPr txBox="1">
            <a:spLocks noGrp="1"/>
          </p:cNvSpPr>
          <p:nvPr>
            <p:ph type="body" idx="4294967295"/>
          </p:nvPr>
        </p:nvSpPr>
        <p:spPr/>
        <p:txBody>
          <a:bodyPr/>
          <a:lstStyle/>
          <a:p>
            <a:pPr lvl="0">
              <a:buClr>
                <a:srgbClr val="000000"/>
              </a:buClr>
              <a:buSzPct val="100000"/>
              <a:buFont typeface="Arial" pitchFamily="34"/>
              <a:buChar char="•"/>
            </a:pPr>
            <a:r>
              <a:rPr lang="en-US"/>
              <a:t>is a type of stop-motion animation produced by moving two-dimensional pieces of material such as paper or cloth.</a:t>
            </a:r>
          </a:p>
        </p:txBody>
      </p:sp>
      <p:pic>
        <p:nvPicPr>
          <p:cNvPr id="4" name="Picture 3" descr="frog-cutout-parts.jpg"/>
          <p:cNvPicPr>
            <a:picLocks noChangeAspect="1"/>
          </p:cNvPicPr>
          <p:nvPr/>
        </p:nvPicPr>
        <p:blipFill>
          <a:blip r:embed="rId3">
            <a:lum bright="-50000"/>
            <a:alphaModFix/>
          </a:blip>
          <a:srcRect/>
          <a:stretch>
            <a:fillRect/>
          </a:stretch>
        </p:blipFill>
        <p:spPr>
          <a:xfrm>
            <a:off x="1376280" y="3076560"/>
            <a:ext cx="6349680" cy="1904760"/>
          </a:xfrm>
          <a:prstGeom prst="rect">
            <a:avLst/>
          </a:prstGeom>
          <a:noFill/>
          <a:ln>
            <a:noFill/>
          </a:ln>
        </p:spPr>
      </p:pic>
    </p:spTree>
    <p:extLst>
      <p:ext uri="{BB962C8B-B14F-4D97-AF65-F5344CB8AC3E}">
        <p14:creationId xmlns:p14="http://schemas.microsoft.com/office/powerpoint/2010/main" val="2648876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lgn="l" hangingPunct="1"/>
            <a:r>
              <a:rPr lang="en-US" sz="3600" b="1"/>
              <a:t>7- </a:t>
            </a:r>
            <a:r>
              <a:rPr lang="en-US" sz="3600" b="1">
                <a:latin typeface="Gill Sans MT" pitchFamily="34"/>
              </a:rPr>
              <a:t>Rotoscoping</a:t>
            </a:r>
          </a:p>
        </p:txBody>
      </p:sp>
      <p:sp>
        <p:nvSpPr>
          <p:cNvPr id="3" name="Content Placeholder 2"/>
          <p:cNvSpPr txBox="1">
            <a:spLocks noGrp="1"/>
          </p:cNvSpPr>
          <p:nvPr>
            <p:ph type="body" idx="4294967295"/>
          </p:nvPr>
        </p:nvSpPr>
        <p:spPr>
          <a:xfrm>
            <a:off x="457200" y="1600200"/>
            <a:ext cx="8229240" cy="1600200"/>
          </a:xfrm>
        </p:spPr>
        <p:txBody>
          <a:bodyPr/>
          <a:lstStyle/>
          <a:p>
            <a:pPr lvl="0" hangingPunct="1">
              <a:buClr>
                <a:srgbClr val="000000"/>
              </a:buClr>
              <a:buSzPct val="100000"/>
              <a:buFont typeface="Arial" pitchFamily="34"/>
              <a:buChar char="•"/>
            </a:pPr>
            <a:r>
              <a:rPr lang="en-US" sz="2200"/>
              <a:t>where animators trace live-action movement, frame by frame. The source film can be directly copied from actors' outlines</a:t>
            </a:r>
          </a:p>
          <a:p>
            <a:pPr lvl="0" hangingPunct="1">
              <a:buClr>
                <a:srgbClr val="000000"/>
              </a:buClr>
              <a:buSzPct val="100000"/>
              <a:buFont typeface="Arial" pitchFamily="34"/>
              <a:buChar char="•"/>
            </a:pPr>
            <a:r>
              <a:rPr lang="en-US" sz="2200"/>
              <a:t> الحدود الخارجية لصورة الشخصية</a:t>
            </a:r>
          </a:p>
          <a:p>
            <a:pPr lvl="0" hangingPunct="1">
              <a:buClr>
                <a:srgbClr val="000000"/>
              </a:buClr>
              <a:buSzPct val="100000"/>
              <a:buFont typeface="Arial" pitchFamily="34"/>
              <a:buChar char="•"/>
            </a:pPr>
            <a:r>
              <a:rPr lang="en-US" sz="2200"/>
              <a:t>into animated drawings</a:t>
            </a:r>
          </a:p>
        </p:txBody>
      </p:sp>
      <p:pic>
        <p:nvPicPr>
          <p:cNvPr id="4" name="Content Placeholder 3" descr="WakingLife_11_1.jpg"/>
          <p:cNvPicPr>
            <a:picLocks noChangeAspect="1"/>
          </p:cNvPicPr>
          <p:nvPr/>
        </p:nvPicPr>
        <p:blipFill>
          <a:blip r:embed="rId3">
            <a:lum bright="-50000"/>
            <a:alphaModFix/>
          </a:blip>
          <a:srcRect/>
          <a:stretch>
            <a:fillRect/>
          </a:stretch>
        </p:blipFill>
        <p:spPr>
          <a:xfrm>
            <a:off x="1973160" y="3566160"/>
            <a:ext cx="5170320" cy="2886840"/>
          </a:xfrm>
          <a:prstGeom prst="rect">
            <a:avLst/>
          </a:prstGeom>
          <a:noFill/>
          <a:ln>
            <a:noFill/>
          </a:ln>
        </p:spPr>
      </p:pic>
    </p:spTree>
    <p:extLst>
      <p:ext uri="{BB962C8B-B14F-4D97-AF65-F5344CB8AC3E}">
        <p14:creationId xmlns:p14="http://schemas.microsoft.com/office/powerpoint/2010/main" val="4207303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p>
            <a:pPr lvl="0" algn="l" hangingPunct="1"/>
            <a:r>
              <a:rPr lang="en-US" b="1"/>
              <a:t>8-Silhouette animation</a:t>
            </a:r>
          </a:p>
        </p:txBody>
      </p:sp>
      <p:sp>
        <p:nvSpPr>
          <p:cNvPr id="3" name="Content Placeholder 2"/>
          <p:cNvSpPr txBox="1">
            <a:spLocks noGrp="1"/>
          </p:cNvSpPr>
          <p:nvPr>
            <p:ph type="body" idx="4294967295"/>
          </p:nvPr>
        </p:nvSpPr>
        <p:spPr>
          <a:xfrm>
            <a:off x="457200" y="1410839"/>
            <a:ext cx="8229240" cy="1880999"/>
          </a:xfrm>
        </p:spPr>
        <p:txBody>
          <a:bodyPr/>
          <a:lstStyle/>
          <a:p>
            <a:pPr lvl="0" hangingPunct="1">
              <a:buClr>
                <a:srgbClr val="000000"/>
              </a:buClr>
              <a:buSzPct val="100000"/>
              <a:buFont typeface="Arial" pitchFamily="34"/>
              <a:buChar char="•"/>
            </a:pPr>
            <a:r>
              <a:rPr lang="en-US"/>
              <a:t>is a variant of cutout animation in which the characters are converted to shadows and only visible as silhouettes</a:t>
            </a:r>
          </a:p>
          <a:p>
            <a:pPr lvl="0" hangingPunct="1">
              <a:buClr>
                <a:srgbClr val="000000"/>
              </a:buClr>
              <a:buSzPct val="100000"/>
              <a:buFont typeface="Arial" pitchFamily="34"/>
              <a:buChar char="•"/>
            </a:pPr>
            <a:r>
              <a:rPr lang="en-US"/>
              <a:t> ظلال .</a:t>
            </a:r>
          </a:p>
        </p:txBody>
      </p:sp>
      <p:pic>
        <p:nvPicPr>
          <p:cNvPr id="4" name="Content Placeholder 3" descr="animate_3.jpg"/>
          <p:cNvPicPr>
            <a:picLocks noChangeAspect="1"/>
          </p:cNvPicPr>
          <p:nvPr/>
        </p:nvPicPr>
        <p:blipFill>
          <a:blip r:embed="rId3">
            <a:lum bright="-50000"/>
            <a:alphaModFix/>
          </a:blip>
          <a:srcRect/>
          <a:stretch>
            <a:fillRect/>
          </a:stretch>
        </p:blipFill>
        <p:spPr>
          <a:xfrm>
            <a:off x="1463039" y="4206240"/>
            <a:ext cx="5928839" cy="2559240"/>
          </a:xfrm>
          <a:prstGeom prst="rect">
            <a:avLst/>
          </a:prstGeom>
          <a:noFill/>
          <a:ln>
            <a:noFill/>
          </a:ln>
        </p:spPr>
      </p:pic>
    </p:spTree>
    <p:extLst>
      <p:ext uri="{BB962C8B-B14F-4D97-AF65-F5344CB8AC3E}">
        <p14:creationId xmlns:p14="http://schemas.microsoft.com/office/powerpoint/2010/main" val="32516216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85799" y="2130480"/>
            <a:ext cx="7772039" cy="1721520"/>
          </a:xfrm>
        </p:spPr>
        <p:txBody>
          <a:bodyPr>
            <a:normAutofit fontScale="90000"/>
          </a:bodyPr>
          <a:lstStyle/>
          <a:p>
            <a:pPr lvl="0" rtl="0"/>
            <a:r>
              <a:rPr lang="en-US"/>
              <a:t>Part 2-</a:t>
            </a:r>
            <a:br>
              <a:rPr lang="en-US"/>
            </a:br>
            <a:r>
              <a:rPr lang="en-US"/>
              <a:t>Animation Principles and visualization techniques</a:t>
            </a:r>
          </a:p>
        </p:txBody>
      </p:sp>
      <p:sp>
        <p:nvSpPr>
          <p:cNvPr id="3" name="Subtitle 3"/>
          <p:cNvSpPr txBox="1">
            <a:spLocks noGrp="1"/>
          </p:cNvSpPr>
          <p:nvPr>
            <p:ph type="subTitle" idx="4294967295"/>
          </p:nvPr>
        </p:nvSpPr>
        <p:spPr>
          <a:xfrm>
            <a:off x="1371599" y="3886200"/>
            <a:ext cx="6400440" cy="1752119"/>
          </a:xfrm>
        </p:spPr>
        <p:txBody>
          <a:bodyPr wrap="square" lIns="91440" tIns="45720" rIns="91440" bIns="45720" anchor="t">
            <a:noAutofit/>
          </a:bodyPr>
          <a:lstStyle/>
          <a:p>
            <a:pPr algn="ctr" rtl="0" hangingPunct="0"/>
            <a:endParaRPr lang="en-US">
              <a:latin typeface="Liberation Sans" pitchFamily="18"/>
            </a:endParaRPr>
          </a:p>
        </p:txBody>
      </p:sp>
    </p:spTree>
    <p:extLst>
      <p:ext uri="{BB962C8B-B14F-4D97-AF65-F5344CB8AC3E}">
        <p14:creationId xmlns:p14="http://schemas.microsoft.com/office/powerpoint/2010/main" val="16011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normAutofit fontScale="90000"/>
          </a:bodyPr>
          <a:lstStyle/>
          <a:p>
            <a:pPr lvl="0"/>
            <a:r>
              <a:rPr lang="en-US"/>
              <a:t>Recommended Textbook (This Lecture)</a:t>
            </a:r>
          </a:p>
        </p:txBody>
      </p:sp>
      <p:sp>
        <p:nvSpPr>
          <p:cNvPr id="3" name="Content Placeholder 2"/>
          <p:cNvSpPr txBox="1">
            <a:spLocks noGrp="1"/>
          </p:cNvSpPr>
          <p:nvPr>
            <p:ph type="body" idx="4294967295"/>
          </p:nvPr>
        </p:nvSpPr>
        <p:spPr>
          <a:xfrm>
            <a:off x="182880" y="1600200"/>
            <a:ext cx="8686800" cy="892439"/>
          </a:xfrm>
        </p:spPr>
        <p:txBody>
          <a:bodyPr>
            <a:normAutofit/>
          </a:bodyPr>
          <a:lstStyle/>
          <a:p>
            <a:pPr lvl="1">
              <a:buNone/>
            </a:pPr>
            <a:r>
              <a:rPr lang="en-US" sz="2400"/>
              <a:t>3D Animation Essentials, Andy Beane ,chapter 4</a:t>
            </a:r>
          </a:p>
          <a:p>
            <a:pPr lvl="0" algn="r">
              <a:spcBef>
                <a:spcPts val="1417"/>
              </a:spcBef>
              <a:buNone/>
            </a:pPr>
            <a:endParaRPr lang="en-US" sz="2800"/>
          </a:p>
        </p:txBody>
      </p:sp>
      <p:pic>
        <p:nvPicPr>
          <p:cNvPr id="4" name="Picture 2" descr="3D Animation Essentials (1118147480) cover image"/>
          <p:cNvPicPr>
            <a:picLocks noChangeAspect="1"/>
          </p:cNvPicPr>
          <p:nvPr/>
        </p:nvPicPr>
        <p:blipFill>
          <a:blip r:embed="rId3">
            <a:lum bright="-50000"/>
            <a:alphaModFix/>
          </a:blip>
          <a:srcRect/>
          <a:stretch>
            <a:fillRect/>
          </a:stretch>
        </p:blipFill>
        <p:spPr>
          <a:xfrm>
            <a:off x="3082320" y="2834640"/>
            <a:ext cx="3135599" cy="3902040"/>
          </a:xfrm>
          <a:prstGeom prst="rect">
            <a:avLst/>
          </a:prstGeom>
          <a:noFill/>
          <a:ln>
            <a:noFill/>
          </a:ln>
        </p:spPr>
      </p:pic>
    </p:spTree>
    <p:extLst>
      <p:ext uri="{BB962C8B-B14F-4D97-AF65-F5344CB8AC3E}">
        <p14:creationId xmlns:p14="http://schemas.microsoft.com/office/powerpoint/2010/main" val="16566254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wo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efault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Default 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8446</Words>
  <Application>Microsoft Office PowerPoint</Application>
  <PresentationFormat>On-screen Show (4:3)</PresentationFormat>
  <Paragraphs>669</Paragraphs>
  <Slides>137</Slides>
  <Notes>53</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0</vt:i4>
      </vt:variant>
      <vt:variant>
        <vt:lpstr>Slide Titles</vt:lpstr>
      </vt:variant>
      <vt:variant>
        <vt:i4>137</vt:i4>
      </vt:variant>
    </vt:vector>
  </HeadingPairs>
  <TitlesOfParts>
    <vt:vector size="163" baseType="lpstr">
      <vt:lpstr>AlArabiya</vt:lpstr>
      <vt:lpstr>AlHor</vt:lpstr>
      <vt:lpstr>Amiri</vt:lpstr>
      <vt:lpstr>Arial</vt:lpstr>
      <vt:lpstr>Cairo</vt:lpstr>
      <vt:lpstr>Calibri</vt:lpstr>
      <vt:lpstr>Calibri Light</vt:lpstr>
      <vt:lpstr>Gill Sans MT</vt:lpstr>
      <vt:lpstr>Liberation Sans</vt:lpstr>
      <vt:lpstr>Liberation Serif</vt:lpstr>
      <vt:lpstr>mry_KacstQurn</vt:lpstr>
      <vt:lpstr>StarSymbol</vt:lpstr>
      <vt:lpstr>Symbol</vt:lpstr>
      <vt:lpstr>Times New Roman</vt:lpstr>
      <vt:lpstr>Wingdings</vt:lpstr>
      <vt:lpstr>Wingdings 2</vt:lpstr>
      <vt:lpstr>Office Theme</vt:lpstr>
      <vt:lpstr>Title and Content</vt:lpstr>
      <vt:lpstr>Two Content</vt:lpstr>
      <vt:lpstr>Default</vt:lpstr>
      <vt:lpstr>Title Slide</vt:lpstr>
      <vt:lpstr>Default 1</vt:lpstr>
      <vt:lpstr>Default 2</vt:lpstr>
      <vt:lpstr>Default 3</vt:lpstr>
      <vt:lpstr>Default 4</vt:lpstr>
      <vt:lpstr>1_Dividend</vt:lpstr>
      <vt:lpstr>Mansoura University  Faculty of Computers and Information First Semester- 2020-2021 </vt:lpstr>
      <vt:lpstr>Chapter 06- Math and Animation for game Developers</vt:lpstr>
      <vt:lpstr>PowerPoint Presentation</vt:lpstr>
      <vt:lpstr>Orientation of vectors Left-hand system vs right-hand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INTERPOLATION (LERP) </vt:lpstr>
      <vt:lpstr>The linear interpolation (LERP)</vt:lpstr>
      <vt:lpstr>Example</vt:lpstr>
      <vt:lpstr>Model space  (world and view coordinates)</vt:lpstr>
      <vt:lpstr>World coordinate  </vt:lpstr>
      <vt:lpstr>View space</vt:lpstr>
      <vt:lpstr>Coordinate space hierarchy  </vt:lpstr>
      <vt:lpstr>Raycasting</vt:lpstr>
      <vt:lpstr>Cartesian  &amp; Spherical coordinates</vt:lpstr>
      <vt:lpstr>Cartesian  &amp; Spherical coordinates</vt:lpstr>
      <vt:lpstr>Applications of Spherical coordinates</vt:lpstr>
      <vt:lpstr>Polar, Spherical and Geographic Coordinates</vt:lpstr>
      <vt:lpstr>Parametric curves</vt:lpstr>
      <vt:lpstr>Bezier curves: 1- Simple line </vt:lpstr>
      <vt:lpstr>2-Quadratic (curves)</vt:lpstr>
      <vt:lpstr>3-Cubic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 basics</vt:lpstr>
      <vt:lpstr>Animation Vocabulary</vt:lpstr>
      <vt:lpstr>Animation Vocabulary- continue</vt:lpstr>
      <vt:lpstr>Animation Vocabulary- continue</vt:lpstr>
      <vt:lpstr>PowerPoint Presentation</vt:lpstr>
      <vt:lpstr>Animation Vocabulary- continue</vt:lpstr>
      <vt:lpstr>  Common Animation Types</vt:lpstr>
      <vt:lpstr>1- Hand-drawn Animation</vt:lpstr>
      <vt:lpstr>2-Stop-Motion Animation</vt:lpstr>
      <vt:lpstr>Stop motion</vt:lpstr>
      <vt:lpstr>2-1. Puppetoon عرائس  متحركة</vt:lpstr>
      <vt:lpstr>2-2 Clay animation or claymation</vt:lpstr>
      <vt:lpstr>3-Computer Animation</vt:lpstr>
      <vt:lpstr>4- Motion Capture Animation</vt:lpstr>
      <vt:lpstr>4-1. Magnetic Motion Capture</vt:lpstr>
      <vt:lpstr>4-2. Optical Motion Capture</vt:lpstr>
      <vt:lpstr>4-3.Electro-mechanical Capture</vt:lpstr>
      <vt:lpstr>PowerPoint Presentation</vt:lpstr>
      <vt:lpstr>Cutout animation</vt:lpstr>
      <vt:lpstr>7- Rotoscoping</vt:lpstr>
      <vt:lpstr>8-Silhouette animation</vt:lpstr>
      <vt:lpstr>Part 2- Animation Principles and visualization techniques</vt:lpstr>
      <vt:lpstr>Recommended Textbook (This Lecture)</vt:lpstr>
      <vt:lpstr>3-Character Animation</vt:lpstr>
      <vt:lpstr>Reference Playlist</vt:lpstr>
      <vt:lpstr>3-1.Squash &amp; stretch ضغط وتمدد</vt:lpstr>
      <vt:lpstr>Squash &amp; stretch</vt:lpstr>
      <vt:lpstr>3-2.Anticipation</vt:lpstr>
      <vt:lpstr>3-3.Staging (Composition)</vt:lpstr>
      <vt:lpstr>Staging</vt:lpstr>
      <vt:lpstr>Staging</vt:lpstr>
      <vt:lpstr>The rule of thirds Example</vt:lpstr>
      <vt:lpstr>3-4.Pose-to-pose &amp; straight ahead action</vt:lpstr>
      <vt:lpstr>Example for Animation Sheets</vt:lpstr>
      <vt:lpstr>Example 2</vt:lpstr>
      <vt:lpstr>Example 3</vt:lpstr>
      <vt:lpstr>3-5.Follow-through &amp; overlapping action قصور ذاتي  للزوائد+ تداخل التوقيتات</vt:lpstr>
      <vt:lpstr>Follow-through &amp; overlapping action</vt:lpstr>
      <vt:lpstr>3-6.Slow-in and slow out</vt:lpstr>
      <vt:lpstr>Tip: Easing Functions منحنى تغير السرعة</vt:lpstr>
      <vt:lpstr>3-7.Arcs  أقواس</vt:lpstr>
      <vt:lpstr>3-8.Secondary action فعل هامشي</vt:lpstr>
      <vt:lpstr>3-9. Timing</vt:lpstr>
      <vt:lpstr>Timing</vt:lpstr>
      <vt:lpstr>3-10.Exaggeration</vt:lpstr>
      <vt:lpstr>3-11. Solid drawing /modeling &amp; rigging</vt:lpstr>
      <vt:lpstr>3-12. Appeal جذب   انتباه</vt:lpstr>
      <vt:lpstr>Part 3 Lighting &amp;  Camera Movements</vt:lpstr>
      <vt:lpstr>1-Three-Point Lighting</vt:lpstr>
      <vt:lpstr>1-1 Key light</vt:lpstr>
      <vt:lpstr>1-2 Fill light</vt:lpstr>
      <vt:lpstr>PowerPoint Presentation</vt:lpstr>
      <vt:lpstr>Example</vt:lpstr>
      <vt:lpstr>Camera Movements</vt:lpstr>
      <vt:lpstr>Camera Movements (2)</vt:lpstr>
      <vt:lpstr>Camera Movements (3)</vt:lpstr>
      <vt:lpstr>Camera Movements (4)</vt:lpstr>
      <vt:lpstr>Camera Movements (5)</vt:lpstr>
      <vt:lpstr>Camera Movements (5)</vt:lpstr>
      <vt:lpstr>Camera Movements (6)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07- Math and Animation for game Developers</dc:title>
  <dc:creator>Waleed M. Mohamed Eladrowsy</dc:creator>
  <cp:lastModifiedBy>Laptop World</cp:lastModifiedBy>
  <cp:revision>9</cp:revision>
  <dcterms:created xsi:type="dcterms:W3CDTF">2021-03-19T16:59:30Z</dcterms:created>
  <dcterms:modified xsi:type="dcterms:W3CDTF">2021-04-13T18:45:08Z</dcterms:modified>
</cp:coreProperties>
</file>